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1" roundtripDataSignature="AMtx7mg46OJJF27TtF6JXmVYUs+g5mbTu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11" Type="http://customschemas.google.com/relationships/presentationmetadata" Target="metadata"/><Relationship Id="rId10" Type="http://schemas.openxmlformats.org/officeDocument/2006/relationships/slide" Target="slides/slide6.xml"/><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1" name="Shape 11"/>
        <p:cNvGrpSpPr/>
        <p:nvPr/>
      </p:nvGrpSpPr>
      <p:grpSpPr>
        <a:xfrm>
          <a:off x="0" y="0"/>
          <a:ext cx="0" cy="0"/>
          <a:chOff x="0" y="0"/>
          <a:chExt cx="0" cy="0"/>
        </a:xfrm>
      </p:grpSpPr>
      <p:sp>
        <p:nvSpPr>
          <p:cNvPr id="12" name="Google Shape;12;p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 name="Google Shape;14;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7"/>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8"/>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8"/>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7" name="Shape 17"/>
        <p:cNvGrpSpPr/>
        <p:nvPr/>
      </p:nvGrpSpPr>
      <p:grpSpPr>
        <a:xfrm>
          <a:off x="0" y="0"/>
          <a:ext cx="0" cy="0"/>
          <a:chOff x="0" y="0"/>
          <a:chExt cx="0" cy="0"/>
        </a:xfrm>
      </p:grpSpPr>
      <p:sp>
        <p:nvSpPr>
          <p:cNvPr id="18" name="Google Shape;18;p9"/>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9"/>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0" name="Google Shape;20;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10"/>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10"/>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11"/>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11"/>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12"/>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12"/>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12"/>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12"/>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12"/>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5"/>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5"/>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15"/>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6"/>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6"/>
          <p:cNvSpPr/>
          <p:nvPr>
            <p:ph idx="2" type="pic"/>
          </p:nvPr>
        </p:nvSpPr>
        <p:spPr>
          <a:xfrm>
            <a:off x="5183188" y="987425"/>
            <a:ext cx="6172200" cy="4873625"/>
          </a:xfrm>
          <a:prstGeom prst="rect">
            <a:avLst/>
          </a:prstGeom>
          <a:noFill/>
          <a:ln>
            <a:noFill/>
          </a:ln>
        </p:spPr>
      </p:sp>
      <p:sp>
        <p:nvSpPr>
          <p:cNvPr id="64" name="Google Shape;64;p16"/>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4.png"/><Relationship Id="rId5"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 Id="rId4" Type="http://schemas.openxmlformats.org/officeDocument/2006/relationships/image" Target="../media/image1.png"/><Relationship Id="rId5"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png"/><Relationship Id="rId4" Type="http://schemas.openxmlformats.org/officeDocument/2006/relationships/image" Target="../media/image14.png"/><Relationship Id="rId5" Type="http://schemas.openxmlformats.org/officeDocument/2006/relationships/image" Target="../media/image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1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2.png"/><Relationship Id="rId4" Type="http://schemas.openxmlformats.org/officeDocument/2006/relationships/image" Target="../media/image13.png"/><Relationship Id="rId5" Type="http://schemas.openxmlformats.org/officeDocument/2006/relationships/image" Target="../media/image1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2.png"/><Relationship Id="rId4" Type="http://schemas.openxmlformats.org/officeDocument/2006/relationships/image" Target="../media/image9.png"/><Relationship Id="rId5"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txBox="1"/>
          <p:nvPr/>
        </p:nvSpPr>
        <p:spPr>
          <a:xfrm>
            <a:off x="0" y="198783"/>
            <a:ext cx="12191999" cy="58477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en-GB" sz="3200" u="none" cap="none" strike="noStrike">
                <a:solidFill>
                  <a:schemeClr val="dk1"/>
                </a:solidFill>
                <a:latin typeface="Arial"/>
                <a:ea typeface="Arial"/>
                <a:cs typeface="Arial"/>
                <a:sym typeface="Arial"/>
              </a:rPr>
              <a:t>Autumn 1</a:t>
            </a:r>
            <a:endParaRPr/>
          </a:p>
        </p:txBody>
      </p:sp>
      <p:pic>
        <p:nvPicPr>
          <p:cNvPr id="85" name="Google Shape;85;p1"/>
          <p:cNvPicPr preferRelativeResize="0"/>
          <p:nvPr/>
        </p:nvPicPr>
        <p:blipFill rotWithShape="1">
          <a:blip r:embed="rId3">
            <a:alphaModFix/>
          </a:blip>
          <a:srcRect b="0" l="0" r="0" t="0"/>
          <a:stretch/>
        </p:blipFill>
        <p:spPr>
          <a:xfrm>
            <a:off x="11135139" y="0"/>
            <a:ext cx="964095" cy="1156914"/>
          </a:xfrm>
          <a:prstGeom prst="rect">
            <a:avLst/>
          </a:prstGeom>
          <a:noFill/>
          <a:ln>
            <a:noFill/>
          </a:ln>
        </p:spPr>
      </p:pic>
      <p:sp>
        <p:nvSpPr>
          <p:cNvPr id="86" name="Google Shape;86;p1"/>
          <p:cNvSpPr/>
          <p:nvPr/>
        </p:nvSpPr>
        <p:spPr>
          <a:xfrm>
            <a:off x="251670" y="2421963"/>
            <a:ext cx="2835478" cy="2208760"/>
          </a:xfrm>
          <a:prstGeom prst="roundRect">
            <a:avLst>
              <a:gd fmla="val 16667" name="adj"/>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800" u="sng" cap="none" strike="noStrike">
                <a:solidFill>
                  <a:schemeClr val="lt1"/>
                </a:solidFill>
                <a:latin typeface="Calibri"/>
                <a:ea typeface="Calibri"/>
                <a:cs typeface="Calibri"/>
                <a:sym typeface="Calibri"/>
              </a:rPr>
              <a:t>Nursery</a:t>
            </a:r>
            <a:endParaRPr/>
          </a:p>
          <a:p>
            <a:pPr indent="0" lvl="0" marL="0" marR="0" rtl="0" algn="ctr">
              <a:spcBef>
                <a:spcPts val="0"/>
              </a:spcBef>
              <a:spcAft>
                <a:spcPts val="0"/>
              </a:spcAft>
              <a:buNone/>
            </a:pPr>
            <a:r>
              <a:t/>
            </a:r>
            <a:endParaRPr b="0" i="0" sz="1800" u="sng" cap="none" strike="noStrike">
              <a:solidFill>
                <a:schemeClr val="lt1"/>
              </a:solidFill>
              <a:latin typeface="Calibri"/>
              <a:ea typeface="Calibri"/>
              <a:cs typeface="Calibri"/>
              <a:sym typeface="Calibri"/>
            </a:endParaRPr>
          </a:p>
          <a:p>
            <a:pPr indent="0" lvl="0" marL="0" marR="0" rtl="0" algn="ctr">
              <a:spcBef>
                <a:spcPts val="0"/>
              </a:spcBef>
              <a:spcAft>
                <a:spcPts val="0"/>
              </a:spcAft>
              <a:buNone/>
            </a:pPr>
            <a:r>
              <a:rPr b="0" i="0" lang="en-GB" sz="1800" u="none" cap="none" strike="noStrike">
                <a:solidFill>
                  <a:schemeClr val="lt1"/>
                </a:solidFill>
                <a:latin typeface="Calibri"/>
                <a:ea typeface="Calibri"/>
                <a:cs typeface="Calibri"/>
                <a:sym typeface="Calibri"/>
              </a:rPr>
              <a:t>All About Me</a:t>
            </a:r>
            <a:endParaRPr/>
          </a:p>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87" name="Google Shape;87;p1"/>
          <p:cNvSpPr/>
          <p:nvPr/>
        </p:nvSpPr>
        <p:spPr>
          <a:xfrm>
            <a:off x="7420061" y="3223977"/>
            <a:ext cx="1082180" cy="704675"/>
          </a:xfrm>
          <a:prstGeom prst="rightArrow">
            <a:avLst>
              <a:gd fmla="val 50000" name="adj1"/>
              <a:gd fmla="val 50000" name="adj2"/>
            </a:avLst>
          </a:prstGeom>
          <a:solidFill>
            <a:srgbClr val="ACB8CA"/>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88" name="Google Shape;88;p1"/>
          <p:cNvSpPr/>
          <p:nvPr/>
        </p:nvSpPr>
        <p:spPr>
          <a:xfrm>
            <a:off x="8623881" y="1217346"/>
            <a:ext cx="2894202" cy="5332309"/>
          </a:xfrm>
          <a:prstGeom prst="roundRect">
            <a:avLst>
              <a:gd fmla="val 16667" name="adj"/>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200" u="sng" cap="none" strike="noStrike">
              <a:solidFill>
                <a:schemeClr val="lt1"/>
              </a:solidFill>
              <a:latin typeface="Calibri"/>
              <a:ea typeface="Calibri"/>
              <a:cs typeface="Calibri"/>
              <a:sym typeface="Calibri"/>
            </a:endParaRPr>
          </a:p>
          <a:p>
            <a:pPr indent="0" lvl="0" marL="0" marR="0" rtl="0" algn="ctr">
              <a:spcBef>
                <a:spcPts val="0"/>
              </a:spcBef>
              <a:spcAft>
                <a:spcPts val="0"/>
              </a:spcAft>
              <a:buNone/>
            </a:pPr>
            <a:r>
              <a:rPr b="1" i="0" lang="en-GB" sz="1200" u="none" cap="none" strike="noStrike">
                <a:solidFill>
                  <a:schemeClr val="lt1"/>
                </a:solidFill>
                <a:latin typeface="Calibri"/>
                <a:ea typeface="Calibri"/>
                <a:cs typeface="Calibri"/>
                <a:sym typeface="Calibri"/>
              </a:rPr>
              <a:t>Prepares children for:</a:t>
            </a:r>
            <a:endParaRPr/>
          </a:p>
          <a:p>
            <a:pPr indent="0" lvl="0" marL="0" marR="0" rtl="0" algn="ctr">
              <a:spcBef>
                <a:spcPts val="0"/>
              </a:spcBef>
              <a:spcAft>
                <a:spcPts val="0"/>
              </a:spcAft>
              <a:buNone/>
            </a:pPr>
            <a:r>
              <a:t/>
            </a:r>
            <a:endParaRPr b="0" i="0" sz="1200" u="sng" cap="none" strike="noStrike">
              <a:solidFill>
                <a:schemeClr val="lt1"/>
              </a:solidFill>
              <a:latin typeface="Calibri"/>
              <a:ea typeface="Calibri"/>
              <a:cs typeface="Calibri"/>
              <a:sym typeface="Calibri"/>
            </a:endParaRPr>
          </a:p>
          <a:p>
            <a:pPr indent="0" lvl="0" marL="0" marR="0" rtl="0" algn="ctr">
              <a:spcBef>
                <a:spcPts val="0"/>
              </a:spcBef>
              <a:spcAft>
                <a:spcPts val="0"/>
              </a:spcAft>
              <a:buNone/>
            </a:pPr>
            <a:r>
              <a:rPr b="0" i="0" lang="en-GB" sz="1200" u="sng" cap="none" strike="noStrike">
                <a:solidFill>
                  <a:schemeClr val="lt1"/>
                </a:solidFill>
                <a:latin typeface="Calibri"/>
                <a:ea typeface="Calibri"/>
                <a:cs typeface="Calibri"/>
                <a:sym typeface="Calibri"/>
              </a:rPr>
              <a:t>Y1 History</a:t>
            </a:r>
            <a:endParaRPr/>
          </a:p>
          <a:p>
            <a:pPr indent="-171450" lvl="0" marL="171450" marR="0" rtl="0" algn="ctr">
              <a:spcBef>
                <a:spcPts val="0"/>
              </a:spcBef>
              <a:spcAft>
                <a:spcPts val="0"/>
              </a:spcAft>
              <a:buClr>
                <a:schemeClr val="lt1"/>
              </a:buClr>
              <a:buSzPts val="1200"/>
              <a:buFont typeface="Arial"/>
              <a:buChar char="•"/>
            </a:pPr>
            <a:r>
              <a:rPr b="0" i="0" lang="en-GB" sz="1200" u="none" cap="none" strike="noStrike">
                <a:solidFill>
                  <a:schemeClr val="lt1"/>
                </a:solidFill>
                <a:latin typeface="Calibri"/>
                <a:ea typeface="Calibri"/>
                <a:cs typeface="Calibri"/>
                <a:sym typeface="Calibri"/>
              </a:rPr>
              <a:t>Develop an awareness of the past, using common words and phrases relating to the passing of time</a:t>
            </a:r>
            <a:endParaRPr/>
          </a:p>
          <a:p>
            <a:pPr indent="-171450" lvl="0" marL="171450" marR="0" rtl="0" algn="ctr">
              <a:spcBef>
                <a:spcPts val="0"/>
              </a:spcBef>
              <a:spcAft>
                <a:spcPts val="0"/>
              </a:spcAft>
              <a:buClr>
                <a:schemeClr val="lt1"/>
              </a:buClr>
              <a:buSzPts val="1200"/>
              <a:buFont typeface="Arial"/>
              <a:buChar char="•"/>
            </a:pPr>
            <a:r>
              <a:rPr b="0" i="0" lang="en-GB" sz="1200" u="none" cap="none" strike="noStrike">
                <a:solidFill>
                  <a:schemeClr val="lt1"/>
                </a:solidFill>
                <a:latin typeface="Calibri"/>
                <a:ea typeface="Calibri"/>
                <a:cs typeface="Calibri"/>
                <a:sym typeface="Calibri"/>
              </a:rPr>
              <a:t>Know where the people and events they study fit within a chronological framework</a:t>
            </a:r>
            <a:endParaRPr/>
          </a:p>
          <a:p>
            <a:pPr indent="-171450" lvl="0" marL="171450" marR="0" rtl="0" algn="ctr">
              <a:spcBef>
                <a:spcPts val="0"/>
              </a:spcBef>
              <a:spcAft>
                <a:spcPts val="0"/>
              </a:spcAft>
              <a:buClr>
                <a:schemeClr val="lt1"/>
              </a:buClr>
              <a:buSzPts val="1200"/>
              <a:buFont typeface="Arial"/>
              <a:buChar char="•"/>
            </a:pPr>
            <a:r>
              <a:rPr b="0" i="0" lang="en-GB" sz="1200" u="none" cap="none" strike="noStrike">
                <a:solidFill>
                  <a:schemeClr val="lt1"/>
                </a:solidFill>
                <a:latin typeface="Calibri"/>
                <a:ea typeface="Calibri"/>
                <a:cs typeface="Calibri"/>
                <a:sym typeface="Calibri"/>
              </a:rPr>
              <a:t>Learn about changes within living memory and events beyond living memory</a:t>
            </a:r>
            <a:endParaRPr/>
          </a:p>
          <a:p>
            <a:pPr indent="0" lvl="0" marL="0" marR="0" rtl="0" algn="ctr">
              <a:spcBef>
                <a:spcPts val="0"/>
              </a:spcBef>
              <a:spcAft>
                <a:spcPts val="0"/>
              </a:spcAft>
              <a:buNone/>
            </a:pPr>
            <a:r>
              <a:t/>
            </a:r>
            <a:endParaRPr b="0" i="0" sz="1200" u="none" cap="none" strike="noStrike">
              <a:solidFill>
                <a:schemeClr val="lt1"/>
              </a:solidFill>
              <a:latin typeface="Calibri"/>
              <a:ea typeface="Calibri"/>
              <a:cs typeface="Calibri"/>
              <a:sym typeface="Calibri"/>
            </a:endParaRPr>
          </a:p>
          <a:p>
            <a:pPr indent="0" lvl="0" marL="0" marR="0" rtl="0" algn="ctr">
              <a:spcBef>
                <a:spcPts val="0"/>
              </a:spcBef>
              <a:spcAft>
                <a:spcPts val="0"/>
              </a:spcAft>
              <a:buNone/>
            </a:pPr>
            <a:r>
              <a:rPr b="0" i="0" lang="en-GB" sz="1200" u="sng" cap="none" strike="noStrike">
                <a:solidFill>
                  <a:schemeClr val="lt1"/>
                </a:solidFill>
                <a:latin typeface="Calibri"/>
                <a:ea typeface="Calibri"/>
                <a:cs typeface="Calibri"/>
                <a:sym typeface="Calibri"/>
              </a:rPr>
              <a:t>Y1 PSHE</a:t>
            </a:r>
            <a:endParaRPr/>
          </a:p>
          <a:p>
            <a:pPr indent="-171450" lvl="0" marL="171450" marR="0" rtl="0" algn="ctr">
              <a:spcBef>
                <a:spcPts val="0"/>
              </a:spcBef>
              <a:spcAft>
                <a:spcPts val="0"/>
              </a:spcAft>
              <a:buClr>
                <a:schemeClr val="lt1"/>
              </a:buClr>
              <a:buSzPts val="1200"/>
              <a:buFont typeface="Arial"/>
              <a:buChar char="•"/>
            </a:pPr>
            <a:r>
              <a:rPr b="1" i="0" lang="en-GB" sz="1200" u="none" cap="none" strike="noStrike">
                <a:solidFill>
                  <a:schemeClr val="lt1"/>
                </a:solidFill>
                <a:latin typeface="Calibri"/>
                <a:ea typeface="Calibri"/>
                <a:cs typeface="Calibri"/>
                <a:sym typeface="Calibri"/>
              </a:rPr>
              <a:t>Celebrating Difference: </a:t>
            </a:r>
            <a:r>
              <a:rPr b="0" i="0" lang="en-GB" sz="1200" u="none" cap="none" strike="noStrike">
                <a:solidFill>
                  <a:schemeClr val="lt1"/>
                </a:solidFill>
                <a:latin typeface="Calibri"/>
                <a:ea typeface="Calibri"/>
                <a:cs typeface="Calibri"/>
                <a:sym typeface="Calibri"/>
              </a:rPr>
              <a:t>similarities and differences with my peers </a:t>
            </a:r>
            <a:endParaRPr/>
          </a:p>
          <a:p>
            <a:pPr indent="0" lvl="0" marL="0" marR="0" rtl="0" algn="ctr">
              <a:spcBef>
                <a:spcPts val="0"/>
              </a:spcBef>
              <a:spcAft>
                <a:spcPts val="0"/>
              </a:spcAft>
              <a:buNone/>
            </a:pPr>
            <a:r>
              <a:t/>
            </a:r>
            <a:endParaRPr b="0" i="0" sz="1200" u="sng" cap="none" strike="noStrike">
              <a:solidFill>
                <a:schemeClr val="lt1"/>
              </a:solidFill>
              <a:latin typeface="Calibri"/>
              <a:ea typeface="Calibri"/>
              <a:cs typeface="Calibri"/>
              <a:sym typeface="Calibri"/>
            </a:endParaRPr>
          </a:p>
          <a:p>
            <a:pPr indent="0" lvl="0" marL="0" marR="0" rtl="0" algn="ctr">
              <a:spcBef>
                <a:spcPts val="0"/>
              </a:spcBef>
              <a:spcAft>
                <a:spcPts val="0"/>
              </a:spcAft>
              <a:buNone/>
            </a:pPr>
            <a:r>
              <a:rPr b="0" i="0" lang="en-GB" sz="1200" u="sng" cap="none" strike="noStrike">
                <a:solidFill>
                  <a:schemeClr val="lt1"/>
                </a:solidFill>
                <a:latin typeface="Calibri"/>
                <a:ea typeface="Calibri"/>
                <a:cs typeface="Calibri"/>
                <a:sym typeface="Calibri"/>
              </a:rPr>
              <a:t>Y1 SRE</a:t>
            </a:r>
            <a:endParaRPr/>
          </a:p>
          <a:p>
            <a:pPr indent="-171450" lvl="0" marL="171450" marR="0" rtl="0" algn="ctr">
              <a:spcBef>
                <a:spcPts val="0"/>
              </a:spcBef>
              <a:spcAft>
                <a:spcPts val="0"/>
              </a:spcAft>
              <a:buClr>
                <a:schemeClr val="lt1"/>
              </a:buClr>
              <a:buSzPts val="1200"/>
              <a:buFont typeface="Arial"/>
              <a:buChar char="•"/>
            </a:pPr>
            <a:r>
              <a:rPr b="1" i="0" lang="en-GB" sz="1200" u="none" cap="none" strike="noStrike">
                <a:solidFill>
                  <a:schemeClr val="lt1"/>
                </a:solidFill>
                <a:latin typeface="Calibri"/>
                <a:ea typeface="Calibri"/>
                <a:cs typeface="Calibri"/>
                <a:sym typeface="Calibri"/>
              </a:rPr>
              <a:t>Changing Me: </a:t>
            </a:r>
            <a:r>
              <a:rPr b="0" i="0" lang="en-GB" sz="1200" u="none" cap="none" strike="noStrike">
                <a:solidFill>
                  <a:schemeClr val="lt1"/>
                </a:solidFill>
                <a:latin typeface="Calibri"/>
                <a:ea typeface="Calibri"/>
                <a:cs typeface="Calibri"/>
                <a:sym typeface="Calibri"/>
              </a:rPr>
              <a:t>Changes since being a baby</a:t>
            </a:r>
            <a:endParaRPr/>
          </a:p>
          <a:p>
            <a:pPr indent="0" lvl="0" marL="0" marR="0" rtl="0" algn="ctr">
              <a:spcBef>
                <a:spcPts val="0"/>
              </a:spcBef>
              <a:spcAft>
                <a:spcPts val="0"/>
              </a:spcAft>
              <a:buNone/>
            </a:pPr>
            <a:r>
              <a:t/>
            </a:r>
            <a:endParaRPr b="0" i="0" sz="1200" u="none" cap="none" strike="noStrike">
              <a:solidFill>
                <a:schemeClr val="lt1"/>
              </a:solidFill>
              <a:latin typeface="Calibri"/>
              <a:ea typeface="Calibri"/>
              <a:cs typeface="Calibri"/>
              <a:sym typeface="Calibri"/>
            </a:endParaRPr>
          </a:p>
          <a:p>
            <a:pPr indent="0" lvl="0" marL="0" marR="0" rtl="0" algn="ctr">
              <a:spcBef>
                <a:spcPts val="0"/>
              </a:spcBef>
              <a:spcAft>
                <a:spcPts val="0"/>
              </a:spcAft>
              <a:buNone/>
            </a:pPr>
            <a:r>
              <a:rPr b="0" i="0" lang="en-GB" sz="1200" u="sng" cap="none" strike="noStrike">
                <a:solidFill>
                  <a:schemeClr val="lt1"/>
                </a:solidFill>
                <a:latin typeface="Calibri"/>
                <a:ea typeface="Calibri"/>
                <a:cs typeface="Calibri"/>
                <a:sym typeface="Calibri"/>
              </a:rPr>
              <a:t>Y2 PSHE</a:t>
            </a:r>
            <a:endParaRPr/>
          </a:p>
          <a:p>
            <a:pPr indent="-171450" lvl="0" marL="171450" marR="0" rtl="0" algn="ctr">
              <a:spcBef>
                <a:spcPts val="0"/>
              </a:spcBef>
              <a:spcAft>
                <a:spcPts val="0"/>
              </a:spcAft>
              <a:buClr>
                <a:schemeClr val="lt1"/>
              </a:buClr>
              <a:buSzPts val="1200"/>
              <a:buFont typeface="Arial"/>
              <a:buChar char="•"/>
            </a:pPr>
            <a:r>
              <a:rPr b="1" i="0" lang="en-GB" sz="1200" u="none" cap="none" strike="noStrike">
                <a:solidFill>
                  <a:schemeClr val="lt1"/>
                </a:solidFill>
                <a:latin typeface="Calibri"/>
                <a:ea typeface="Calibri"/>
                <a:cs typeface="Calibri"/>
                <a:sym typeface="Calibri"/>
              </a:rPr>
              <a:t>Relationships: </a:t>
            </a:r>
            <a:r>
              <a:rPr b="0" i="0" lang="en-GB" sz="1200" u="none" cap="none" strike="noStrike">
                <a:solidFill>
                  <a:schemeClr val="lt1"/>
                </a:solidFill>
                <a:latin typeface="Calibri"/>
                <a:ea typeface="Calibri"/>
                <a:cs typeface="Calibri"/>
                <a:sym typeface="Calibri"/>
              </a:rPr>
              <a:t>different types of family</a:t>
            </a:r>
            <a:endParaRPr/>
          </a:p>
          <a:p>
            <a:pPr indent="0" lvl="0" marL="0" marR="0" rtl="0" algn="ctr">
              <a:spcBef>
                <a:spcPts val="0"/>
              </a:spcBef>
              <a:spcAft>
                <a:spcPts val="0"/>
              </a:spcAft>
              <a:buNone/>
            </a:pPr>
            <a:r>
              <a:t/>
            </a:r>
            <a:endParaRPr b="0" i="0" sz="1200" u="none" cap="none" strike="noStrike">
              <a:solidFill>
                <a:schemeClr val="lt1"/>
              </a:solidFill>
              <a:latin typeface="Calibri"/>
              <a:ea typeface="Calibri"/>
              <a:cs typeface="Calibri"/>
              <a:sym typeface="Calibri"/>
            </a:endParaRPr>
          </a:p>
          <a:p>
            <a:pPr indent="0" lvl="0" marL="0" marR="0" rtl="0" algn="ctr">
              <a:spcBef>
                <a:spcPts val="0"/>
              </a:spcBef>
              <a:spcAft>
                <a:spcPts val="0"/>
              </a:spcAft>
              <a:buNone/>
            </a:pPr>
            <a:r>
              <a:rPr b="0" i="0" lang="en-GB" sz="1200" u="sng" cap="none" strike="noStrike">
                <a:solidFill>
                  <a:schemeClr val="lt1"/>
                </a:solidFill>
                <a:latin typeface="Calibri"/>
                <a:ea typeface="Calibri"/>
                <a:cs typeface="Calibri"/>
                <a:sym typeface="Calibri"/>
              </a:rPr>
              <a:t>Y2 SRE</a:t>
            </a:r>
            <a:endParaRPr/>
          </a:p>
          <a:p>
            <a:pPr indent="-171450" lvl="0" marL="171450" marR="0" rtl="0" algn="ctr">
              <a:spcBef>
                <a:spcPts val="0"/>
              </a:spcBef>
              <a:spcAft>
                <a:spcPts val="0"/>
              </a:spcAft>
              <a:buClr>
                <a:schemeClr val="lt1"/>
              </a:buClr>
              <a:buSzPts val="1200"/>
              <a:buFont typeface="Arial"/>
              <a:buChar char="•"/>
            </a:pPr>
            <a:r>
              <a:rPr b="1" i="0" lang="en-GB" sz="1200" u="none" cap="none" strike="noStrike">
                <a:solidFill>
                  <a:schemeClr val="lt1"/>
                </a:solidFill>
                <a:latin typeface="Calibri"/>
                <a:ea typeface="Calibri"/>
                <a:cs typeface="Calibri"/>
                <a:sym typeface="Calibri"/>
              </a:rPr>
              <a:t>Changing Me: </a:t>
            </a:r>
            <a:r>
              <a:rPr b="0" i="0" lang="en-GB" sz="1200" u="none" cap="none" strike="noStrike">
                <a:solidFill>
                  <a:schemeClr val="lt1"/>
                </a:solidFill>
                <a:latin typeface="Calibri"/>
                <a:ea typeface="Calibri"/>
                <a:cs typeface="Calibri"/>
                <a:sym typeface="Calibri"/>
              </a:rPr>
              <a:t>Growing from young to old</a:t>
            </a:r>
            <a:endParaRPr b="0" i="0" sz="1800" u="none" cap="none" strike="noStrike">
              <a:solidFill>
                <a:schemeClr val="lt1"/>
              </a:solidFill>
              <a:latin typeface="Calibri"/>
              <a:ea typeface="Calibri"/>
              <a:cs typeface="Calibri"/>
              <a:sym typeface="Calibri"/>
            </a:endParaRPr>
          </a:p>
        </p:txBody>
      </p:sp>
      <p:sp>
        <p:nvSpPr>
          <p:cNvPr id="89" name="Google Shape;89;p1"/>
          <p:cNvSpPr/>
          <p:nvPr/>
        </p:nvSpPr>
        <p:spPr>
          <a:xfrm>
            <a:off x="3259123" y="3223978"/>
            <a:ext cx="1082180" cy="704675"/>
          </a:xfrm>
          <a:prstGeom prst="rightArrow">
            <a:avLst>
              <a:gd fmla="val 50000" name="adj1"/>
              <a:gd fmla="val 50000" name="adj2"/>
            </a:avLst>
          </a:prstGeom>
          <a:solidFill>
            <a:srgbClr val="ACB8CA"/>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pic>
        <p:nvPicPr>
          <p:cNvPr id="90" name="Google Shape;90;p1"/>
          <p:cNvPicPr preferRelativeResize="0"/>
          <p:nvPr/>
        </p:nvPicPr>
        <p:blipFill rotWithShape="1">
          <a:blip r:embed="rId4">
            <a:alphaModFix/>
          </a:blip>
          <a:srcRect b="17450" l="0" r="0" t="0"/>
          <a:stretch/>
        </p:blipFill>
        <p:spPr>
          <a:xfrm>
            <a:off x="1234104" y="3840928"/>
            <a:ext cx="865289" cy="714294"/>
          </a:xfrm>
          <a:prstGeom prst="rect">
            <a:avLst/>
          </a:prstGeom>
          <a:noFill/>
          <a:ln>
            <a:noFill/>
          </a:ln>
        </p:spPr>
      </p:pic>
      <p:sp>
        <p:nvSpPr>
          <p:cNvPr id="91" name="Google Shape;91;p1"/>
          <p:cNvSpPr/>
          <p:nvPr/>
        </p:nvSpPr>
        <p:spPr>
          <a:xfrm>
            <a:off x="4462943" y="2471936"/>
            <a:ext cx="2835478" cy="2208760"/>
          </a:xfrm>
          <a:prstGeom prst="roundRect">
            <a:avLst>
              <a:gd fmla="val 16667" name="adj"/>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800" u="sng" cap="none" strike="noStrike">
                <a:solidFill>
                  <a:schemeClr val="lt1"/>
                </a:solidFill>
                <a:latin typeface="Calibri"/>
                <a:ea typeface="Calibri"/>
                <a:cs typeface="Calibri"/>
                <a:sym typeface="Calibri"/>
              </a:rPr>
              <a:t>Reception</a:t>
            </a:r>
            <a:endParaRPr/>
          </a:p>
          <a:p>
            <a:pPr indent="0" lvl="0" marL="0" marR="0" rtl="0" algn="ctr">
              <a:spcBef>
                <a:spcPts val="0"/>
              </a:spcBef>
              <a:spcAft>
                <a:spcPts val="0"/>
              </a:spcAft>
              <a:buNone/>
            </a:pPr>
            <a:r>
              <a:t/>
            </a:r>
            <a:endParaRPr b="0" i="0" sz="1800" u="sng" cap="none" strike="noStrike">
              <a:solidFill>
                <a:schemeClr val="lt1"/>
              </a:solidFill>
              <a:latin typeface="Calibri"/>
              <a:ea typeface="Calibri"/>
              <a:cs typeface="Calibri"/>
              <a:sym typeface="Calibri"/>
            </a:endParaRPr>
          </a:p>
          <a:p>
            <a:pPr indent="0" lvl="0" marL="0" marR="0" rtl="0" algn="ctr">
              <a:spcBef>
                <a:spcPts val="0"/>
              </a:spcBef>
              <a:spcAft>
                <a:spcPts val="0"/>
              </a:spcAft>
              <a:buNone/>
            </a:pPr>
            <a:r>
              <a:rPr b="0" i="0" lang="en-GB" sz="1800" u="none" cap="none" strike="noStrike">
                <a:solidFill>
                  <a:schemeClr val="lt1"/>
                </a:solidFill>
                <a:latin typeface="Calibri"/>
                <a:ea typeface="Calibri"/>
                <a:cs typeface="Calibri"/>
                <a:sym typeface="Calibri"/>
              </a:rPr>
              <a:t>Myself and my Family</a:t>
            </a:r>
            <a:endParaRPr/>
          </a:p>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pic>
        <p:nvPicPr>
          <p:cNvPr id="92" name="Google Shape;92;p1"/>
          <p:cNvPicPr preferRelativeResize="0"/>
          <p:nvPr/>
        </p:nvPicPr>
        <p:blipFill rotWithShape="1">
          <a:blip r:embed="rId5">
            <a:alphaModFix/>
          </a:blip>
          <a:srcRect b="22313" l="0" r="0" t="0"/>
          <a:stretch/>
        </p:blipFill>
        <p:spPr>
          <a:xfrm>
            <a:off x="5364759" y="3832377"/>
            <a:ext cx="1027652" cy="798346"/>
          </a:xfrm>
          <a:prstGeom prst="rect">
            <a:avLst/>
          </a:prstGeom>
          <a:noFill/>
          <a:ln>
            <a:noFill/>
          </a:ln>
        </p:spPr>
      </p:pic>
      <p:sp>
        <p:nvSpPr>
          <p:cNvPr id="93" name="Google Shape;93;p1"/>
          <p:cNvSpPr/>
          <p:nvPr/>
        </p:nvSpPr>
        <p:spPr>
          <a:xfrm>
            <a:off x="522002" y="4795897"/>
            <a:ext cx="2530678" cy="1615827"/>
          </a:xfrm>
          <a:prstGeom prst="rect">
            <a:avLst/>
          </a:prstGeom>
          <a:noFill/>
          <a:ln>
            <a:noFill/>
          </a:ln>
        </p:spPr>
        <p:txBody>
          <a:bodyPr anchorCtr="0" anchor="t" bIns="45700" lIns="91425" spcFirstLastPara="1" rIns="91425" wrap="square" tIns="45700">
            <a:spAutoFit/>
          </a:bodyPr>
          <a:lstStyle/>
          <a:p>
            <a:pPr indent="-171450" lvl="0" marL="171450" marR="0" rtl="0" algn="l">
              <a:spcBef>
                <a:spcPts val="0"/>
              </a:spcBef>
              <a:spcAft>
                <a:spcPts val="0"/>
              </a:spcAft>
              <a:buClr>
                <a:srgbClr val="002060"/>
              </a:buClr>
              <a:buSzPts val="1100"/>
              <a:buFont typeface="Arial"/>
              <a:buChar char="•"/>
            </a:pPr>
            <a:r>
              <a:rPr b="0" i="0" lang="en-GB" sz="1100" u="none" cap="none" strike="noStrike">
                <a:solidFill>
                  <a:srgbClr val="002060"/>
                </a:solidFill>
                <a:latin typeface="Arial"/>
                <a:ea typeface="Arial"/>
                <a:cs typeface="Arial"/>
                <a:sym typeface="Arial"/>
              </a:rPr>
              <a:t>Talk about themselves. What makes them unique/special?</a:t>
            </a:r>
            <a:endParaRPr/>
          </a:p>
          <a:p>
            <a:pPr indent="-171450" lvl="0" marL="171450" marR="0" rtl="0" algn="l">
              <a:spcBef>
                <a:spcPts val="0"/>
              </a:spcBef>
              <a:spcAft>
                <a:spcPts val="0"/>
              </a:spcAft>
              <a:buClr>
                <a:srgbClr val="002060"/>
              </a:buClr>
              <a:buSzPts val="1100"/>
              <a:buFont typeface="Arial"/>
              <a:buChar char="•"/>
            </a:pPr>
            <a:r>
              <a:rPr b="0" i="0" lang="en-GB" sz="1100" u="none" cap="none" strike="noStrike">
                <a:solidFill>
                  <a:srgbClr val="002060"/>
                </a:solidFill>
                <a:latin typeface="Arial"/>
                <a:ea typeface="Arial"/>
                <a:cs typeface="Arial"/>
                <a:sym typeface="Arial"/>
              </a:rPr>
              <a:t>Hobbies.</a:t>
            </a:r>
            <a:endParaRPr b="0" i="0" sz="1100" u="none" cap="none" strike="noStrike">
              <a:solidFill>
                <a:srgbClr val="002060"/>
              </a:solidFill>
              <a:latin typeface="Calibri"/>
              <a:ea typeface="Calibri"/>
              <a:cs typeface="Calibri"/>
              <a:sym typeface="Calibri"/>
            </a:endParaRPr>
          </a:p>
          <a:p>
            <a:pPr indent="-171450" lvl="0" marL="171450" marR="0" rtl="0" algn="l">
              <a:spcBef>
                <a:spcPts val="0"/>
              </a:spcBef>
              <a:spcAft>
                <a:spcPts val="0"/>
              </a:spcAft>
              <a:buClr>
                <a:srgbClr val="002060"/>
              </a:buClr>
              <a:buSzPts val="1100"/>
              <a:buFont typeface="Arial"/>
              <a:buChar char="•"/>
            </a:pPr>
            <a:r>
              <a:rPr b="0" i="0" lang="en-GB" sz="1100" u="none" cap="none" strike="noStrike">
                <a:solidFill>
                  <a:srgbClr val="002060"/>
                </a:solidFill>
                <a:latin typeface="Arial"/>
                <a:ea typeface="Arial"/>
                <a:cs typeface="Arial"/>
                <a:sym typeface="Arial"/>
              </a:rPr>
              <a:t>How are they the same/ different?</a:t>
            </a:r>
            <a:endParaRPr b="0" i="0" sz="1100" u="none" cap="none" strike="noStrike">
              <a:solidFill>
                <a:srgbClr val="002060"/>
              </a:solidFill>
              <a:latin typeface="Calibri"/>
              <a:ea typeface="Calibri"/>
              <a:cs typeface="Calibri"/>
              <a:sym typeface="Calibri"/>
            </a:endParaRPr>
          </a:p>
          <a:p>
            <a:pPr indent="-171450" lvl="0" marL="171450" marR="0" rtl="0" algn="l">
              <a:spcBef>
                <a:spcPts val="0"/>
              </a:spcBef>
              <a:spcAft>
                <a:spcPts val="0"/>
              </a:spcAft>
              <a:buClr>
                <a:srgbClr val="002060"/>
              </a:buClr>
              <a:buSzPts val="1100"/>
              <a:buFont typeface="Arial"/>
              <a:buChar char="•"/>
            </a:pPr>
            <a:r>
              <a:rPr b="0" i="0" lang="en-GB" sz="1100" u="none" cap="none" strike="noStrike">
                <a:solidFill>
                  <a:srgbClr val="002060"/>
                </a:solidFill>
                <a:latin typeface="Arial"/>
                <a:ea typeface="Arial"/>
                <a:cs typeface="Arial"/>
                <a:sym typeface="Arial"/>
              </a:rPr>
              <a:t>Describing words - long hair, curly hair etc. Colours - brown eyes, blue eyes etc.</a:t>
            </a:r>
            <a:endParaRPr b="0" i="0" sz="1100" u="none" cap="none" strike="noStrike">
              <a:solidFill>
                <a:srgbClr val="002060"/>
              </a:solidFill>
              <a:latin typeface="Calibri"/>
              <a:ea typeface="Calibri"/>
              <a:cs typeface="Calibri"/>
              <a:sym typeface="Calibri"/>
            </a:endParaRPr>
          </a:p>
          <a:p>
            <a:pPr indent="-171450" lvl="0" marL="171450" marR="0" rtl="0" algn="l">
              <a:spcBef>
                <a:spcPts val="0"/>
              </a:spcBef>
              <a:spcAft>
                <a:spcPts val="0"/>
              </a:spcAft>
              <a:buClr>
                <a:srgbClr val="002060"/>
              </a:buClr>
              <a:buSzPts val="1100"/>
              <a:buFont typeface="Arial"/>
              <a:buChar char="•"/>
            </a:pPr>
            <a:r>
              <a:rPr b="0" i="0" lang="en-GB" sz="1100" u="none" cap="none" strike="noStrike">
                <a:solidFill>
                  <a:srgbClr val="002060"/>
                </a:solidFill>
                <a:latin typeface="Arial"/>
                <a:ea typeface="Arial"/>
                <a:cs typeface="Arial"/>
                <a:sym typeface="Arial"/>
              </a:rPr>
              <a:t>Self-portraits.</a:t>
            </a:r>
            <a:endParaRPr b="0" i="0" sz="1100" u="none" cap="none" strike="noStrike">
              <a:solidFill>
                <a:srgbClr val="002060"/>
              </a:solidFill>
              <a:latin typeface="Calibri"/>
              <a:ea typeface="Calibri"/>
              <a:cs typeface="Calibri"/>
              <a:sym typeface="Calibri"/>
            </a:endParaRPr>
          </a:p>
          <a:p>
            <a:pPr indent="-171450" lvl="0" marL="171450" marR="0" rtl="0" algn="l">
              <a:spcBef>
                <a:spcPts val="0"/>
              </a:spcBef>
              <a:spcAft>
                <a:spcPts val="0"/>
              </a:spcAft>
              <a:buClr>
                <a:srgbClr val="002060"/>
              </a:buClr>
              <a:buSzPts val="1100"/>
              <a:buFont typeface="Arial"/>
              <a:buChar char="•"/>
            </a:pPr>
            <a:r>
              <a:rPr b="0" i="0" lang="en-GB" sz="1100" u="none" cap="none" strike="noStrike">
                <a:solidFill>
                  <a:srgbClr val="002060"/>
                </a:solidFill>
                <a:latin typeface="Arial"/>
                <a:ea typeface="Arial"/>
                <a:cs typeface="Arial"/>
                <a:sym typeface="Arial"/>
              </a:rPr>
              <a:t>Naming body parts. </a:t>
            </a:r>
            <a:endParaRPr b="0" i="0" sz="1800" u="none" cap="none" strike="noStrike">
              <a:solidFill>
                <a:srgbClr val="002060"/>
              </a:solidFill>
              <a:latin typeface="Calibri"/>
              <a:ea typeface="Calibri"/>
              <a:cs typeface="Calibri"/>
              <a:sym typeface="Calibri"/>
            </a:endParaRPr>
          </a:p>
        </p:txBody>
      </p:sp>
      <p:sp>
        <p:nvSpPr>
          <p:cNvPr id="94" name="Google Shape;94;p1"/>
          <p:cNvSpPr/>
          <p:nvPr/>
        </p:nvSpPr>
        <p:spPr>
          <a:xfrm>
            <a:off x="4555707" y="4795897"/>
            <a:ext cx="2808214" cy="2062103"/>
          </a:xfrm>
          <a:prstGeom prst="rect">
            <a:avLst/>
          </a:prstGeom>
          <a:noFill/>
          <a:ln>
            <a:noFill/>
          </a:ln>
        </p:spPr>
        <p:txBody>
          <a:bodyPr anchorCtr="0" anchor="t" bIns="45700" lIns="91425" spcFirstLastPara="1" rIns="91425" wrap="square" tIns="45700">
            <a:spAutoFit/>
          </a:bodyPr>
          <a:lstStyle/>
          <a:p>
            <a:pPr indent="-171450" lvl="0" marL="171450" marR="0" rtl="0" algn="l">
              <a:spcBef>
                <a:spcPts val="0"/>
              </a:spcBef>
              <a:spcAft>
                <a:spcPts val="0"/>
              </a:spcAft>
              <a:buClr>
                <a:srgbClr val="002060"/>
              </a:buClr>
              <a:buSzPts val="1100"/>
              <a:buFont typeface="Arial"/>
              <a:buChar char="•"/>
            </a:pPr>
            <a:r>
              <a:rPr b="0" i="0" lang="en-GB" sz="1100" u="none" cap="none" strike="noStrike">
                <a:solidFill>
                  <a:srgbClr val="002060"/>
                </a:solidFill>
                <a:latin typeface="Arial"/>
                <a:ea typeface="Arial"/>
                <a:cs typeface="Arial"/>
                <a:sym typeface="Arial"/>
              </a:rPr>
              <a:t>Name different members of the family e.g. Mum/Dad/Grandad etc.</a:t>
            </a:r>
            <a:endParaRPr/>
          </a:p>
          <a:p>
            <a:pPr indent="-171450" lvl="0" marL="171450" marR="0" rtl="0" algn="l">
              <a:spcBef>
                <a:spcPts val="0"/>
              </a:spcBef>
              <a:spcAft>
                <a:spcPts val="0"/>
              </a:spcAft>
              <a:buClr>
                <a:srgbClr val="002060"/>
              </a:buClr>
              <a:buSzPts val="1100"/>
              <a:buFont typeface="Arial"/>
              <a:buChar char="•"/>
            </a:pPr>
            <a:r>
              <a:rPr b="0" i="0" lang="en-GB" sz="1100" u="none" cap="none" strike="noStrike">
                <a:solidFill>
                  <a:srgbClr val="002060"/>
                </a:solidFill>
                <a:latin typeface="Arial"/>
                <a:ea typeface="Arial"/>
                <a:cs typeface="Arial"/>
                <a:sym typeface="Arial"/>
              </a:rPr>
              <a:t>Pets.</a:t>
            </a:r>
            <a:endParaRPr/>
          </a:p>
          <a:p>
            <a:pPr indent="-171450" lvl="0" marL="171450" marR="0" rtl="0" algn="l">
              <a:spcBef>
                <a:spcPts val="0"/>
              </a:spcBef>
              <a:spcAft>
                <a:spcPts val="0"/>
              </a:spcAft>
              <a:buClr>
                <a:srgbClr val="002060"/>
              </a:buClr>
              <a:buSzPts val="1100"/>
              <a:buFont typeface="Arial"/>
              <a:buChar char="•"/>
            </a:pPr>
            <a:r>
              <a:rPr b="0" i="0" lang="en-GB" sz="1100" u="none" cap="none" strike="noStrike">
                <a:solidFill>
                  <a:srgbClr val="002060"/>
                </a:solidFill>
                <a:latin typeface="Arial"/>
                <a:ea typeface="Arial"/>
                <a:cs typeface="Arial"/>
                <a:sym typeface="Arial"/>
              </a:rPr>
              <a:t>Discuss then and now (past and present) when looking at baby photos. What’s still the same/what’s different? </a:t>
            </a:r>
            <a:endParaRPr/>
          </a:p>
          <a:p>
            <a:pPr indent="-171450" lvl="0" marL="171450" marR="0" rtl="0" algn="l">
              <a:spcBef>
                <a:spcPts val="0"/>
              </a:spcBef>
              <a:spcAft>
                <a:spcPts val="0"/>
              </a:spcAft>
              <a:buClr>
                <a:srgbClr val="002060"/>
              </a:buClr>
              <a:buSzPts val="1100"/>
              <a:buFont typeface="Arial"/>
              <a:buChar char="•"/>
            </a:pPr>
            <a:r>
              <a:rPr b="0" i="0" lang="en-GB" sz="1100" u="none" cap="none" strike="noStrike">
                <a:solidFill>
                  <a:srgbClr val="002060"/>
                </a:solidFill>
                <a:latin typeface="Arial"/>
                <a:ea typeface="Arial"/>
                <a:cs typeface="Arial"/>
                <a:sym typeface="Arial"/>
              </a:rPr>
              <a:t>Use vocabulary of baby, toddler, child and adult.</a:t>
            </a:r>
            <a:endParaRPr/>
          </a:p>
          <a:p>
            <a:pPr indent="-171450" lvl="0" marL="171450" marR="0" rtl="0" algn="l">
              <a:spcBef>
                <a:spcPts val="0"/>
              </a:spcBef>
              <a:spcAft>
                <a:spcPts val="0"/>
              </a:spcAft>
              <a:buClr>
                <a:srgbClr val="002060"/>
              </a:buClr>
              <a:buSzPts val="1100"/>
              <a:buFont typeface="Arial"/>
              <a:buChar char="•"/>
            </a:pPr>
            <a:r>
              <a:rPr b="0" i="0" lang="en-GB" sz="1100" u="none" cap="none" strike="noStrike">
                <a:solidFill>
                  <a:srgbClr val="002060"/>
                </a:solidFill>
                <a:latin typeface="Arial"/>
                <a:ea typeface="Arial"/>
                <a:cs typeface="Arial"/>
                <a:sym typeface="Arial"/>
              </a:rPr>
              <a:t>Revise nursery vocabulary of long hair, curly hair, brown eyes, blue eyes etc.</a:t>
            </a:r>
            <a:br>
              <a:rPr b="0" i="0" lang="en-GB" sz="1800" u="none" cap="none" strike="noStrike">
                <a:solidFill>
                  <a:schemeClr val="dk1"/>
                </a:solidFill>
                <a:latin typeface="Calibri"/>
                <a:ea typeface="Calibri"/>
                <a:cs typeface="Calibri"/>
                <a:sym typeface="Calibri"/>
              </a:rPr>
            </a:b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2"/>
          <p:cNvSpPr txBox="1"/>
          <p:nvPr/>
        </p:nvSpPr>
        <p:spPr>
          <a:xfrm>
            <a:off x="0" y="198783"/>
            <a:ext cx="12191999" cy="58477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en-GB" sz="3200" u="none" cap="none" strike="noStrike">
                <a:solidFill>
                  <a:schemeClr val="dk1"/>
                </a:solidFill>
                <a:latin typeface="Arial"/>
                <a:ea typeface="Arial"/>
                <a:cs typeface="Arial"/>
                <a:sym typeface="Arial"/>
              </a:rPr>
              <a:t>Autumn 2</a:t>
            </a:r>
            <a:endParaRPr/>
          </a:p>
        </p:txBody>
      </p:sp>
      <p:pic>
        <p:nvPicPr>
          <p:cNvPr id="100" name="Google Shape;100;p2"/>
          <p:cNvPicPr preferRelativeResize="0"/>
          <p:nvPr/>
        </p:nvPicPr>
        <p:blipFill rotWithShape="1">
          <a:blip r:embed="rId3">
            <a:alphaModFix/>
          </a:blip>
          <a:srcRect b="0" l="0" r="0" t="0"/>
          <a:stretch/>
        </p:blipFill>
        <p:spPr>
          <a:xfrm>
            <a:off x="11135139" y="0"/>
            <a:ext cx="964095" cy="1156914"/>
          </a:xfrm>
          <a:prstGeom prst="rect">
            <a:avLst/>
          </a:prstGeom>
          <a:noFill/>
          <a:ln>
            <a:noFill/>
          </a:ln>
        </p:spPr>
      </p:pic>
      <p:sp>
        <p:nvSpPr>
          <p:cNvPr id="101" name="Google Shape;101;p2"/>
          <p:cNvSpPr/>
          <p:nvPr/>
        </p:nvSpPr>
        <p:spPr>
          <a:xfrm>
            <a:off x="251670" y="2421963"/>
            <a:ext cx="2835478" cy="2208760"/>
          </a:xfrm>
          <a:prstGeom prst="roundRect">
            <a:avLst>
              <a:gd fmla="val 16667" name="adj"/>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800" u="sng" cap="none" strike="noStrike">
                <a:solidFill>
                  <a:schemeClr val="lt1"/>
                </a:solidFill>
                <a:latin typeface="Calibri"/>
                <a:ea typeface="Calibri"/>
                <a:cs typeface="Calibri"/>
                <a:sym typeface="Calibri"/>
              </a:rPr>
              <a:t>Nursery</a:t>
            </a:r>
            <a:endParaRPr/>
          </a:p>
          <a:p>
            <a:pPr indent="0" lvl="0" marL="0" marR="0" rtl="0" algn="ctr">
              <a:spcBef>
                <a:spcPts val="0"/>
              </a:spcBef>
              <a:spcAft>
                <a:spcPts val="0"/>
              </a:spcAft>
              <a:buNone/>
            </a:pPr>
            <a:r>
              <a:t/>
            </a:r>
            <a:endParaRPr b="0" i="0" sz="1800" u="sng" cap="none" strike="noStrike">
              <a:solidFill>
                <a:schemeClr val="lt1"/>
              </a:solidFill>
              <a:latin typeface="Calibri"/>
              <a:ea typeface="Calibri"/>
              <a:cs typeface="Calibri"/>
              <a:sym typeface="Calibri"/>
            </a:endParaRPr>
          </a:p>
          <a:p>
            <a:pPr indent="0" lvl="0" marL="0" marR="0" rtl="0" algn="ctr">
              <a:spcBef>
                <a:spcPts val="0"/>
              </a:spcBef>
              <a:spcAft>
                <a:spcPts val="0"/>
              </a:spcAft>
              <a:buNone/>
            </a:pPr>
            <a:r>
              <a:rPr b="0" i="0" lang="en-GB" sz="1800" u="none" cap="none" strike="noStrike">
                <a:solidFill>
                  <a:schemeClr val="lt1"/>
                </a:solidFill>
                <a:latin typeface="Calibri"/>
                <a:ea typeface="Calibri"/>
                <a:cs typeface="Calibri"/>
                <a:sym typeface="Calibri"/>
              </a:rPr>
              <a:t>Where I Live</a:t>
            </a:r>
            <a:endParaRPr/>
          </a:p>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2" name="Google Shape;102;p2"/>
          <p:cNvSpPr/>
          <p:nvPr/>
        </p:nvSpPr>
        <p:spPr>
          <a:xfrm>
            <a:off x="7420061" y="3223977"/>
            <a:ext cx="1082180" cy="704675"/>
          </a:xfrm>
          <a:prstGeom prst="rightArrow">
            <a:avLst>
              <a:gd fmla="val 50000" name="adj1"/>
              <a:gd fmla="val 50000" name="adj2"/>
            </a:avLst>
          </a:prstGeom>
          <a:solidFill>
            <a:srgbClr val="ACB8CA"/>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3" name="Google Shape;103;p2"/>
          <p:cNvSpPr/>
          <p:nvPr/>
        </p:nvSpPr>
        <p:spPr>
          <a:xfrm>
            <a:off x="8623881" y="1217347"/>
            <a:ext cx="2894202" cy="5132822"/>
          </a:xfrm>
          <a:prstGeom prst="roundRect">
            <a:avLst>
              <a:gd fmla="val 16667" name="adj"/>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200" u="sng" cap="none" strike="noStrike">
              <a:solidFill>
                <a:schemeClr val="lt1"/>
              </a:solidFill>
              <a:latin typeface="Calibri"/>
              <a:ea typeface="Calibri"/>
              <a:cs typeface="Calibri"/>
              <a:sym typeface="Calibri"/>
            </a:endParaRPr>
          </a:p>
          <a:p>
            <a:pPr indent="0" lvl="0" marL="0" marR="0" rtl="0" algn="ctr">
              <a:spcBef>
                <a:spcPts val="0"/>
              </a:spcBef>
              <a:spcAft>
                <a:spcPts val="0"/>
              </a:spcAft>
              <a:buNone/>
            </a:pPr>
            <a:r>
              <a:rPr b="1" i="0" lang="en-GB" sz="1200" u="none" cap="none" strike="noStrike">
                <a:solidFill>
                  <a:schemeClr val="lt1"/>
                </a:solidFill>
                <a:latin typeface="Calibri"/>
                <a:ea typeface="Calibri"/>
                <a:cs typeface="Calibri"/>
                <a:sym typeface="Calibri"/>
              </a:rPr>
              <a:t>Prepares children for:</a:t>
            </a:r>
            <a:endParaRPr/>
          </a:p>
          <a:p>
            <a:pPr indent="0" lvl="0" marL="0" marR="0" rtl="0" algn="ctr">
              <a:spcBef>
                <a:spcPts val="0"/>
              </a:spcBef>
              <a:spcAft>
                <a:spcPts val="0"/>
              </a:spcAft>
              <a:buNone/>
            </a:pPr>
            <a:r>
              <a:t/>
            </a:r>
            <a:endParaRPr b="0" i="0" sz="1200" u="sng" cap="none" strike="noStrike">
              <a:solidFill>
                <a:schemeClr val="lt1"/>
              </a:solidFill>
              <a:latin typeface="Calibri"/>
              <a:ea typeface="Calibri"/>
              <a:cs typeface="Calibri"/>
              <a:sym typeface="Calibri"/>
            </a:endParaRPr>
          </a:p>
          <a:p>
            <a:pPr indent="0" lvl="0" marL="0" marR="0" rtl="0" algn="ctr">
              <a:spcBef>
                <a:spcPts val="0"/>
              </a:spcBef>
              <a:spcAft>
                <a:spcPts val="0"/>
              </a:spcAft>
              <a:buNone/>
            </a:pPr>
            <a:r>
              <a:rPr b="0" i="0" lang="en-GB" sz="1200" u="sng" cap="none" strike="noStrike">
                <a:solidFill>
                  <a:schemeClr val="lt1"/>
                </a:solidFill>
                <a:latin typeface="Calibri"/>
                <a:ea typeface="Calibri"/>
                <a:cs typeface="Calibri"/>
                <a:sym typeface="Calibri"/>
              </a:rPr>
              <a:t>Y1 Geography</a:t>
            </a:r>
            <a:endParaRPr/>
          </a:p>
          <a:p>
            <a:pPr indent="0" lvl="0" marL="0" marR="0" rtl="0" algn="ctr">
              <a:spcBef>
                <a:spcPts val="0"/>
              </a:spcBef>
              <a:spcAft>
                <a:spcPts val="0"/>
              </a:spcAft>
              <a:buNone/>
            </a:pPr>
            <a:r>
              <a:rPr b="1" i="0" lang="en-GB" sz="1200" u="none" cap="none" strike="noStrike">
                <a:solidFill>
                  <a:schemeClr val="lt1"/>
                </a:solidFill>
                <a:latin typeface="Calibri"/>
                <a:ea typeface="Calibri"/>
                <a:cs typeface="Calibri"/>
                <a:sym typeface="Calibri"/>
              </a:rPr>
              <a:t>Where In The World Are We?:</a:t>
            </a:r>
            <a:endParaRPr/>
          </a:p>
          <a:p>
            <a:pPr indent="-171450" lvl="0" marL="171450" marR="0" rtl="0" algn="ctr">
              <a:spcBef>
                <a:spcPts val="0"/>
              </a:spcBef>
              <a:spcAft>
                <a:spcPts val="0"/>
              </a:spcAft>
              <a:buClr>
                <a:schemeClr val="lt1"/>
              </a:buClr>
              <a:buSzPts val="1200"/>
              <a:buFont typeface="Arial"/>
              <a:buChar char="•"/>
            </a:pPr>
            <a:r>
              <a:rPr b="0" i="0" lang="en-GB" sz="1200" u="none" cap="none" strike="noStrike">
                <a:solidFill>
                  <a:schemeClr val="lt1"/>
                </a:solidFill>
                <a:latin typeface="Calibri"/>
                <a:ea typeface="Calibri"/>
                <a:cs typeface="Calibri"/>
                <a:sym typeface="Calibri"/>
              </a:rPr>
              <a:t>Use aerial photographs and recognise landmarks and basic human and physical features</a:t>
            </a:r>
            <a:endParaRPr/>
          </a:p>
          <a:p>
            <a:pPr indent="-171450" lvl="0" marL="171450" marR="0" rtl="0" algn="ctr">
              <a:spcBef>
                <a:spcPts val="0"/>
              </a:spcBef>
              <a:spcAft>
                <a:spcPts val="0"/>
              </a:spcAft>
              <a:buClr>
                <a:schemeClr val="lt1"/>
              </a:buClr>
              <a:buSzPts val="1200"/>
              <a:buFont typeface="Arial"/>
              <a:buChar char="•"/>
            </a:pPr>
            <a:r>
              <a:rPr b="0" i="0" lang="en-GB" sz="1200" u="none" cap="none" strike="noStrike">
                <a:solidFill>
                  <a:schemeClr val="lt1"/>
                </a:solidFill>
                <a:latin typeface="Calibri"/>
                <a:ea typeface="Calibri"/>
                <a:cs typeface="Calibri"/>
                <a:sym typeface="Calibri"/>
              </a:rPr>
              <a:t>Devise a simple map and use and construct basic symbols in a key</a:t>
            </a:r>
            <a:endParaRPr/>
          </a:p>
          <a:p>
            <a:pPr indent="-171450" lvl="0" marL="171450" marR="0" rtl="0" algn="ctr">
              <a:spcBef>
                <a:spcPts val="0"/>
              </a:spcBef>
              <a:spcAft>
                <a:spcPts val="0"/>
              </a:spcAft>
              <a:buClr>
                <a:schemeClr val="lt1"/>
              </a:buClr>
              <a:buSzPts val="1200"/>
              <a:buFont typeface="Arial"/>
              <a:buChar char="•"/>
            </a:pPr>
            <a:r>
              <a:rPr b="0" i="0" lang="en-GB" sz="1200" u="none" cap="none" strike="noStrike">
                <a:solidFill>
                  <a:schemeClr val="lt1"/>
                </a:solidFill>
                <a:latin typeface="Calibri"/>
                <a:ea typeface="Calibri"/>
                <a:cs typeface="Calibri"/>
                <a:sym typeface="Calibri"/>
              </a:rPr>
              <a:t>Use simple fieldwork to study the geography of their school and its grounds and the key human and physical features of its surrounding environment</a:t>
            </a:r>
            <a:endParaRPr/>
          </a:p>
          <a:p>
            <a:pPr indent="-171450" lvl="0" marL="171450" marR="0" rtl="0" algn="ctr">
              <a:spcBef>
                <a:spcPts val="0"/>
              </a:spcBef>
              <a:spcAft>
                <a:spcPts val="0"/>
              </a:spcAft>
              <a:buClr>
                <a:schemeClr val="lt1"/>
              </a:buClr>
              <a:buSzPts val="1200"/>
              <a:buFont typeface="Arial"/>
              <a:buChar char="•"/>
            </a:pPr>
            <a:r>
              <a:rPr b="0" i="0" lang="en-GB" sz="1200" u="none" cap="none" strike="noStrike">
                <a:solidFill>
                  <a:schemeClr val="lt1"/>
                </a:solidFill>
                <a:latin typeface="Calibri"/>
                <a:ea typeface="Calibri"/>
                <a:cs typeface="Calibri"/>
                <a:sym typeface="Calibri"/>
              </a:rPr>
              <a:t>Use simple compass directions to describe the location of features and routes on a map</a:t>
            </a:r>
            <a:endParaRPr/>
          </a:p>
          <a:p>
            <a:pPr indent="0" lvl="0" marL="0" marR="0" rtl="0" algn="ctr">
              <a:spcBef>
                <a:spcPts val="0"/>
              </a:spcBef>
              <a:spcAft>
                <a:spcPts val="0"/>
              </a:spcAft>
              <a:buNone/>
            </a:pPr>
            <a:r>
              <a:t/>
            </a:r>
            <a:endParaRPr b="0" i="0" sz="1200" u="sng" cap="none" strike="noStrike">
              <a:solidFill>
                <a:schemeClr val="lt1"/>
              </a:solidFill>
              <a:latin typeface="Calibri"/>
              <a:ea typeface="Calibri"/>
              <a:cs typeface="Calibri"/>
              <a:sym typeface="Calibri"/>
            </a:endParaRPr>
          </a:p>
          <a:p>
            <a:pPr indent="0" lvl="0" marL="0" marR="0" rtl="0" algn="ctr">
              <a:spcBef>
                <a:spcPts val="0"/>
              </a:spcBef>
              <a:spcAft>
                <a:spcPts val="0"/>
              </a:spcAft>
              <a:buNone/>
            </a:pPr>
            <a:r>
              <a:rPr b="0" i="0" lang="en-GB" sz="1200" u="sng" cap="none" strike="noStrike">
                <a:solidFill>
                  <a:schemeClr val="lt1"/>
                </a:solidFill>
                <a:latin typeface="Calibri"/>
                <a:ea typeface="Calibri"/>
                <a:cs typeface="Calibri"/>
                <a:sym typeface="Calibri"/>
              </a:rPr>
              <a:t>Y1 Design &amp; Technology</a:t>
            </a:r>
            <a:endParaRPr/>
          </a:p>
          <a:p>
            <a:pPr indent="-171450" lvl="0" marL="171450" marR="0" rtl="0" algn="ctr">
              <a:spcBef>
                <a:spcPts val="0"/>
              </a:spcBef>
              <a:spcAft>
                <a:spcPts val="0"/>
              </a:spcAft>
              <a:buClr>
                <a:schemeClr val="lt1"/>
              </a:buClr>
              <a:buSzPts val="1200"/>
              <a:buFont typeface="Arial"/>
              <a:buChar char="•"/>
            </a:pPr>
            <a:r>
              <a:rPr b="0" i="0" lang="en-GB" sz="1200" u="none" cap="none" strike="noStrike">
                <a:solidFill>
                  <a:schemeClr val="lt1"/>
                </a:solidFill>
                <a:latin typeface="Calibri"/>
                <a:ea typeface="Calibri"/>
                <a:cs typeface="Calibri"/>
                <a:sym typeface="Calibri"/>
              </a:rPr>
              <a:t>Explore different types of houses and identify shapes and features.</a:t>
            </a:r>
            <a:endParaRPr/>
          </a:p>
          <a:p>
            <a:pPr indent="-171450" lvl="0" marL="171450" marR="0" rtl="0" algn="ctr">
              <a:spcBef>
                <a:spcPts val="0"/>
              </a:spcBef>
              <a:spcAft>
                <a:spcPts val="0"/>
              </a:spcAft>
              <a:buClr>
                <a:schemeClr val="lt1"/>
              </a:buClr>
              <a:buSzPts val="1200"/>
              <a:buFont typeface="Arial"/>
              <a:buChar char="•"/>
            </a:pPr>
            <a:r>
              <a:rPr b="0" i="0" lang="en-GB" sz="1200" u="none" cap="none" strike="noStrike">
                <a:solidFill>
                  <a:schemeClr val="lt1"/>
                </a:solidFill>
                <a:latin typeface="Calibri"/>
                <a:ea typeface="Calibri"/>
                <a:cs typeface="Calibri"/>
                <a:sym typeface="Calibri"/>
              </a:rPr>
              <a:t>Design and create a model house.</a:t>
            </a:r>
            <a:endParaRPr/>
          </a:p>
          <a:p>
            <a:pPr indent="0" lvl="0" marL="0" marR="0" rtl="0" algn="ctr">
              <a:spcBef>
                <a:spcPts val="0"/>
              </a:spcBef>
              <a:spcAft>
                <a:spcPts val="0"/>
              </a:spcAft>
              <a:buNone/>
            </a:pPr>
            <a:r>
              <a:t/>
            </a:r>
            <a:endParaRPr b="0" i="0" sz="1200" u="sng" cap="none" strike="noStrike">
              <a:solidFill>
                <a:schemeClr val="lt1"/>
              </a:solidFill>
              <a:latin typeface="Calibri"/>
              <a:ea typeface="Calibri"/>
              <a:cs typeface="Calibri"/>
              <a:sym typeface="Calibri"/>
            </a:endParaRPr>
          </a:p>
          <a:p>
            <a:pPr indent="0" lvl="0" marL="0" marR="0" rtl="0" algn="ctr">
              <a:spcBef>
                <a:spcPts val="0"/>
              </a:spcBef>
              <a:spcAft>
                <a:spcPts val="0"/>
              </a:spcAft>
              <a:buNone/>
            </a:pPr>
            <a:r>
              <a:rPr b="0" i="0" lang="en-GB" sz="1200" u="sng" cap="none" strike="noStrike">
                <a:solidFill>
                  <a:schemeClr val="lt1"/>
                </a:solidFill>
                <a:latin typeface="Calibri"/>
                <a:ea typeface="Calibri"/>
                <a:cs typeface="Calibri"/>
                <a:sym typeface="Calibri"/>
              </a:rPr>
              <a:t>Y1 PSHE</a:t>
            </a:r>
            <a:endParaRPr/>
          </a:p>
          <a:p>
            <a:pPr indent="-171450" lvl="0" marL="171450" marR="0" rtl="0" algn="ctr">
              <a:spcBef>
                <a:spcPts val="0"/>
              </a:spcBef>
              <a:spcAft>
                <a:spcPts val="0"/>
              </a:spcAft>
              <a:buClr>
                <a:schemeClr val="lt1"/>
              </a:buClr>
              <a:buSzPts val="1200"/>
              <a:buFont typeface="Arial"/>
              <a:buChar char="•"/>
            </a:pPr>
            <a:r>
              <a:rPr b="1" i="0" lang="en-GB" sz="1200" u="none" cap="none" strike="noStrike">
                <a:solidFill>
                  <a:schemeClr val="lt1"/>
                </a:solidFill>
                <a:latin typeface="Calibri"/>
                <a:ea typeface="Calibri"/>
                <a:cs typeface="Calibri"/>
                <a:sym typeface="Calibri"/>
              </a:rPr>
              <a:t>Being Me In My World: </a:t>
            </a:r>
            <a:r>
              <a:rPr b="0" i="0" lang="en-GB" sz="1200" u="none" cap="none" strike="noStrike">
                <a:solidFill>
                  <a:schemeClr val="lt1"/>
                </a:solidFill>
                <a:latin typeface="Calibri"/>
                <a:ea typeface="Calibri"/>
                <a:cs typeface="Calibri"/>
                <a:sym typeface="Calibri"/>
              </a:rPr>
              <a:t>Being part of my class/my school</a:t>
            </a:r>
            <a:endParaRPr b="0" i="0" sz="1200" u="sng" cap="none" strike="noStrike">
              <a:solidFill>
                <a:schemeClr val="lt1"/>
              </a:solidFill>
              <a:latin typeface="Calibri"/>
              <a:ea typeface="Calibri"/>
              <a:cs typeface="Calibri"/>
              <a:sym typeface="Calibri"/>
            </a:endParaRPr>
          </a:p>
        </p:txBody>
      </p:sp>
      <p:sp>
        <p:nvSpPr>
          <p:cNvPr id="104" name="Google Shape;104;p2"/>
          <p:cNvSpPr/>
          <p:nvPr/>
        </p:nvSpPr>
        <p:spPr>
          <a:xfrm>
            <a:off x="3259123" y="3223978"/>
            <a:ext cx="1082180" cy="704675"/>
          </a:xfrm>
          <a:prstGeom prst="rightArrow">
            <a:avLst>
              <a:gd fmla="val 50000" name="adj1"/>
              <a:gd fmla="val 50000" name="adj2"/>
            </a:avLst>
          </a:prstGeom>
          <a:solidFill>
            <a:srgbClr val="ACB8CA"/>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5" name="Google Shape;105;p2"/>
          <p:cNvSpPr/>
          <p:nvPr/>
        </p:nvSpPr>
        <p:spPr>
          <a:xfrm>
            <a:off x="4462943" y="2471936"/>
            <a:ext cx="2835478" cy="2208760"/>
          </a:xfrm>
          <a:prstGeom prst="roundRect">
            <a:avLst>
              <a:gd fmla="val 16667" name="adj"/>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800" u="sng" cap="none" strike="noStrike">
                <a:solidFill>
                  <a:schemeClr val="lt1"/>
                </a:solidFill>
                <a:latin typeface="Calibri"/>
                <a:ea typeface="Calibri"/>
                <a:cs typeface="Calibri"/>
                <a:sym typeface="Calibri"/>
              </a:rPr>
              <a:t>Reception</a:t>
            </a:r>
            <a:endParaRPr/>
          </a:p>
          <a:p>
            <a:pPr indent="0" lvl="0" marL="0" marR="0" rtl="0" algn="ctr">
              <a:spcBef>
                <a:spcPts val="0"/>
              </a:spcBef>
              <a:spcAft>
                <a:spcPts val="0"/>
              </a:spcAft>
              <a:buNone/>
            </a:pPr>
            <a:r>
              <a:t/>
            </a:r>
            <a:endParaRPr b="0" i="0" sz="1800" u="sng" cap="none" strike="noStrike">
              <a:solidFill>
                <a:schemeClr val="lt1"/>
              </a:solidFill>
              <a:latin typeface="Calibri"/>
              <a:ea typeface="Calibri"/>
              <a:cs typeface="Calibri"/>
              <a:sym typeface="Calibri"/>
            </a:endParaRPr>
          </a:p>
          <a:p>
            <a:pPr indent="0" lvl="0" marL="0" marR="0" rtl="0" algn="ctr">
              <a:spcBef>
                <a:spcPts val="0"/>
              </a:spcBef>
              <a:spcAft>
                <a:spcPts val="0"/>
              </a:spcAft>
              <a:buNone/>
            </a:pPr>
            <a:r>
              <a:rPr b="0" i="0" lang="en-GB" sz="1800" u="none" cap="none" strike="noStrike">
                <a:solidFill>
                  <a:schemeClr val="lt1"/>
                </a:solidFill>
                <a:latin typeface="Calibri"/>
                <a:ea typeface="Calibri"/>
                <a:cs typeface="Calibri"/>
                <a:sym typeface="Calibri"/>
              </a:rPr>
              <a:t>My Local Area</a:t>
            </a:r>
            <a:endParaRPr/>
          </a:p>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6" name="Google Shape;106;p2"/>
          <p:cNvSpPr/>
          <p:nvPr/>
        </p:nvSpPr>
        <p:spPr>
          <a:xfrm>
            <a:off x="456774" y="4795897"/>
            <a:ext cx="2425269" cy="1446550"/>
          </a:xfrm>
          <a:prstGeom prst="rect">
            <a:avLst/>
          </a:prstGeom>
          <a:noFill/>
          <a:ln>
            <a:noFill/>
          </a:ln>
        </p:spPr>
        <p:txBody>
          <a:bodyPr anchorCtr="0" anchor="t" bIns="45700" lIns="91425" spcFirstLastPara="1" rIns="91425" wrap="square" tIns="45700">
            <a:spAutoFit/>
          </a:bodyPr>
          <a:lstStyle/>
          <a:p>
            <a:pPr indent="-171450" lvl="0" marL="171450" marR="0" rtl="0" algn="l">
              <a:spcBef>
                <a:spcPts val="0"/>
              </a:spcBef>
              <a:spcAft>
                <a:spcPts val="0"/>
              </a:spcAft>
              <a:buClr>
                <a:srgbClr val="002060"/>
              </a:buClr>
              <a:buSzPts val="1100"/>
              <a:buFont typeface="Arial"/>
              <a:buChar char="•"/>
            </a:pPr>
            <a:r>
              <a:rPr b="0" i="0" lang="en-GB" sz="1100" u="none" cap="none" strike="noStrike">
                <a:solidFill>
                  <a:srgbClr val="002060"/>
                </a:solidFill>
                <a:latin typeface="Arial"/>
                <a:ea typeface="Arial"/>
                <a:cs typeface="Arial"/>
                <a:sym typeface="Arial"/>
              </a:rPr>
              <a:t>Talk about their house and the rooms within it – kitchen, bedroom, living room etc.</a:t>
            </a:r>
            <a:endParaRPr/>
          </a:p>
          <a:p>
            <a:pPr indent="-171450" lvl="0" marL="171450" marR="0" rtl="0" algn="l">
              <a:spcBef>
                <a:spcPts val="0"/>
              </a:spcBef>
              <a:spcAft>
                <a:spcPts val="0"/>
              </a:spcAft>
              <a:buClr>
                <a:srgbClr val="002060"/>
              </a:buClr>
              <a:buSzPts val="1100"/>
              <a:buFont typeface="Arial"/>
              <a:buChar char="•"/>
            </a:pPr>
            <a:r>
              <a:rPr b="0" i="0" lang="en-GB" sz="1100" u="none" cap="none" strike="noStrike">
                <a:solidFill>
                  <a:srgbClr val="002060"/>
                </a:solidFill>
                <a:latin typeface="Arial"/>
                <a:ea typeface="Arial"/>
                <a:cs typeface="Arial"/>
                <a:sym typeface="Arial"/>
              </a:rPr>
              <a:t>Talk about places around school – lunch hall, playground, forest school etc.</a:t>
            </a:r>
            <a:endParaRPr/>
          </a:p>
          <a:p>
            <a:pPr indent="-171450" lvl="0" marL="171450" marR="0" rtl="0" algn="l">
              <a:spcBef>
                <a:spcPts val="0"/>
              </a:spcBef>
              <a:spcAft>
                <a:spcPts val="0"/>
              </a:spcAft>
              <a:buClr>
                <a:srgbClr val="002060"/>
              </a:buClr>
              <a:buSzPts val="1100"/>
              <a:buFont typeface="Arial"/>
              <a:buChar char="•"/>
            </a:pPr>
            <a:r>
              <a:rPr b="0" i="0" lang="en-GB" sz="1100" u="none" cap="none" strike="noStrike">
                <a:solidFill>
                  <a:srgbClr val="002060"/>
                </a:solidFill>
                <a:latin typeface="Arial"/>
                <a:ea typeface="Arial"/>
                <a:cs typeface="Arial"/>
                <a:sym typeface="Arial"/>
              </a:rPr>
              <a:t>How do I know I belong to my school? (Uniform)</a:t>
            </a:r>
            <a:endParaRPr b="0" i="0" sz="1800" u="none" cap="none" strike="noStrike">
              <a:solidFill>
                <a:schemeClr val="dk1"/>
              </a:solidFill>
              <a:latin typeface="Calibri"/>
              <a:ea typeface="Calibri"/>
              <a:cs typeface="Calibri"/>
              <a:sym typeface="Calibri"/>
            </a:endParaRPr>
          </a:p>
        </p:txBody>
      </p:sp>
      <p:sp>
        <p:nvSpPr>
          <p:cNvPr id="107" name="Google Shape;107;p2"/>
          <p:cNvSpPr/>
          <p:nvPr/>
        </p:nvSpPr>
        <p:spPr>
          <a:xfrm>
            <a:off x="4563610" y="4795897"/>
            <a:ext cx="2734811" cy="1277273"/>
          </a:xfrm>
          <a:prstGeom prst="rect">
            <a:avLst/>
          </a:prstGeom>
          <a:noFill/>
          <a:ln>
            <a:noFill/>
          </a:ln>
        </p:spPr>
        <p:txBody>
          <a:bodyPr anchorCtr="0" anchor="t" bIns="45700" lIns="91425" spcFirstLastPara="1" rIns="91425" wrap="square" tIns="45700">
            <a:spAutoFit/>
          </a:bodyPr>
          <a:lstStyle/>
          <a:p>
            <a:pPr indent="-171450" lvl="0" marL="171450" marR="0" rtl="0" algn="l">
              <a:spcBef>
                <a:spcPts val="0"/>
              </a:spcBef>
              <a:spcAft>
                <a:spcPts val="0"/>
              </a:spcAft>
              <a:buClr>
                <a:srgbClr val="002060"/>
              </a:buClr>
              <a:buSzPts val="1100"/>
              <a:buFont typeface="Arial"/>
              <a:buChar char="•"/>
            </a:pPr>
            <a:r>
              <a:rPr b="0" i="0" lang="en-GB" sz="1100" u="none" cap="none" strike="noStrike">
                <a:solidFill>
                  <a:srgbClr val="002060"/>
                </a:solidFill>
                <a:latin typeface="Arial"/>
                <a:ea typeface="Arial"/>
                <a:cs typeface="Arial"/>
                <a:sym typeface="Arial"/>
              </a:rPr>
              <a:t>Use place names e.g. Hollywood or Wythall.</a:t>
            </a:r>
            <a:endParaRPr/>
          </a:p>
          <a:p>
            <a:pPr indent="-171450" lvl="0" marL="171450" marR="0" rtl="0" algn="l">
              <a:spcBef>
                <a:spcPts val="0"/>
              </a:spcBef>
              <a:spcAft>
                <a:spcPts val="0"/>
              </a:spcAft>
              <a:buClr>
                <a:srgbClr val="002060"/>
              </a:buClr>
              <a:buSzPts val="1100"/>
              <a:buFont typeface="Arial"/>
              <a:buChar char="•"/>
            </a:pPr>
            <a:r>
              <a:rPr b="0" i="0" lang="en-GB" sz="1100" u="none" cap="none" strike="noStrike">
                <a:solidFill>
                  <a:srgbClr val="002060"/>
                </a:solidFill>
                <a:latin typeface="Arial"/>
                <a:ea typeface="Arial"/>
                <a:cs typeface="Arial"/>
                <a:sym typeface="Arial"/>
              </a:rPr>
              <a:t>Map work/satellite work – what can we see?</a:t>
            </a:r>
            <a:endParaRPr/>
          </a:p>
          <a:p>
            <a:pPr indent="-171450" lvl="0" marL="171450" marR="0" rtl="0" algn="l">
              <a:spcBef>
                <a:spcPts val="0"/>
              </a:spcBef>
              <a:spcAft>
                <a:spcPts val="0"/>
              </a:spcAft>
              <a:buClr>
                <a:srgbClr val="002060"/>
              </a:buClr>
              <a:buSzPts val="1100"/>
              <a:buFont typeface="Arial"/>
              <a:buChar char="•"/>
            </a:pPr>
            <a:r>
              <a:rPr b="0" i="0" lang="en-GB" sz="1100" u="none" cap="none" strike="noStrike">
                <a:solidFill>
                  <a:srgbClr val="002060"/>
                </a:solidFill>
                <a:latin typeface="Arial"/>
                <a:ea typeface="Arial"/>
                <a:cs typeface="Arial"/>
                <a:sym typeface="Arial"/>
              </a:rPr>
              <a:t>Name buildings – church, library (visit), doctors, shops, restaurant, hairdressers, post office etc.</a:t>
            </a:r>
            <a:endParaRPr b="0" i="0" sz="1800" u="none" cap="none" strike="noStrike">
              <a:solidFill>
                <a:srgbClr val="002060"/>
              </a:solidFill>
              <a:latin typeface="Calibri"/>
              <a:ea typeface="Calibri"/>
              <a:cs typeface="Calibri"/>
              <a:sym typeface="Calibri"/>
            </a:endParaRPr>
          </a:p>
        </p:txBody>
      </p:sp>
      <p:pic>
        <p:nvPicPr>
          <p:cNvPr id="108" name="Google Shape;108;p2"/>
          <p:cNvPicPr preferRelativeResize="0"/>
          <p:nvPr/>
        </p:nvPicPr>
        <p:blipFill rotWithShape="1">
          <a:blip r:embed="rId4">
            <a:alphaModFix/>
          </a:blip>
          <a:srcRect b="20219" l="0" r="0" t="0"/>
          <a:stretch/>
        </p:blipFill>
        <p:spPr>
          <a:xfrm>
            <a:off x="1245276" y="3832377"/>
            <a:ext cx="883268" cy="704675"/>
          </a:xfrm>
          <a:prstGeom prst="rect">
            <a:avLst/>
          </a:prstGeom>
          <a:noFill/>
          <a:ln>
            <a:noFill/>
          </a:ln>
        </p:spPr>
      </p:pic>
      <p:pic>
        <p:nvPicPr>
          <p:cNvPr id="109" name="Google Shape;109;p2"/>
          <p:cNvPicPr preferRelativeResize="0"/>
          <p:nvPr/>
        </p:nvPicPr>
        <p:blipFill rotWithShape="1">
          <a:blip r:embed="rId5">
            <a:alphaModFix/>
          </a:blip>
          <a:srcRect b="23985" l="0" r="0" t="0"/>
          <a:stretch/>
        </p:blipFill>
        <p:spPr>
          <a:xfrm>
            <a:off x="5333869" y="3793159"/>
            <a:ext cx="1167599" cy="887537"/>
          </a:xfrm>
          <a:prstGeom prst="rect">
            <a:avLst/>
          </a:prstGeom>
          <a:noFill/>
          <a:ln>
            <a:noFill/>
          </a:ln>
        </p:spPr>
      </p:pic>
      <p:sp>
        <p:nvSpPr>
          <p:cNvPr id="110" name="Google Shape;110;p2"/>
          <p:cNvSpPr/>
          <p:nvPr/>
        </p:nvSpPr>
        <p:spPr>
          <a:xfrm>
            <a:off x="2161561" y="783558"/>
            <a:ext cx="6096000"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br>
              <a:rPr b="0" i="0" lang="en-GB" sz="1800" u="none" cap="none" strike="noStrike">
                <a:solidFill>
                  <a:schemeClr val="dk1"/>
                </a:solidFill>
                <a:latin typeface="Calibri"/>
                <a:ea typeface="Calibri"/>
                <a:cs typeface="Calibri"/>
                <a:sym typeface="Calibri"/>
              </a:rPr>
            </a:br>
            <a:endParaRPr sz="1800">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3"/>
          <p:cNvSpPr txBox="1"/>
          <p:nvPr/>
        </p:nvSpPr>
        <p:spPr>
          <a:xfrm>
            <a:off x="0" y="198783"/>
            <a:ext cx="12191999" cy="58477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GB" sz="3200">
                <a:solidFill>
                  <a:schemeClr val="dk1"/>
                </a:solidFill>
                <a:latin typeface="Arial"/>
                <a:ea typeface="Arial"/>
                <a:cs typeface="Arial"/>
                <a:sym typeface="Arial"/>
              </a:rPr>
              <a:t>Spring 1</a:t>
            </a:r>
            <a:endParaRPr/>
          </a:p>
        </p:txBody>
      </p:sp>
      <p:pic>
        <p:nvPicPr>
          <p:cNvPr id="116" name="Google Shape;116;p3"/>
          <p:cNvPicPr preferRelativeResize="0"/>
          <p:nvPr/>
        </p:nvPicPr>
        <p:blipFill rotWithShape="1">
          <a:blip r:embed="rId3">
            <a:alphaModFix/>
          </a:blip>
          <a:srcRect b="0" l="0" r="0" t="0"/>
          <a:stretch/>
        </p:blipFill>
        <p:spPr>
          <a:xfrm>
            <a:off x="11135139" y="0"/>
            <a:ext cx="964095" cy="1156914"/>
          </a:xfrm>
          <a:prstGeom prst="rect">
            <a:avLst/>
          </a:prstGeom>
          <a:noFill/>
          <a:ln>
            <a:noFill/>
          </a:ln>
        </p:spPr>
      </p:pic>
      <p:sp>
        <p:nvSpPr>
          <p:cNvPr id="117" name="Google Shape;117;p3"/>
          <p:cNvSpPr/>
          <p:nvPr/>
        </p:nvSpPr>
        <p:spPr>
          <a:xfrm>
            <a:off x="251670" y="2421963"/>
            <a:ext cx="2835478" cy="2208760"/>
          </a:xfrm>
          <a:prstGeom prst="roundRect">
            <a:avLst>
              <a:gd fmla="val 16667" name="adj"/>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750" u="sng">
                <a:solidFill>
                  <a:schemeClr val="lt1"/>
                </a:solidFill>
                <a:latin typeface="Calibri"/>
                <a:ea typeface="Calibri"/>
                <a:cs typeface="Calibri"/>
                <a:sym typeface="Calibri"/>
              </a:rPr>
              <a:t>Nursery</a:t>
            </a:r>
            <a:endParaRPr/>
          </a:p>
          <a:p>
            <a:pPr indent="0" lvl="0" marL="0" marR="0" rtl="0" algn="ctr">
              <a:spcBef>
                <a:spcPts val="0"/>
              </a:spcBef>
              <a:spcAft>
                <a:spcPts val="0"/>
              </a:spcAft>
              <a:buNone/>
            </a:pPr>
            <a:r>
              <a:t/>
            </a:r>
            <a:endParaRPr sz="1750" u="sng">
              <a:solidFill>
                <a:schemeClr val="lt1"/>
              </a:solidFill>
              <a:latin typeface="Calibri"/>
              <a:ea typeface="Calibri"/>
              <a:cs typeface="Calibri"/>
              <a:sym typeface="Calibri"/>
            </a:endParaRPr>
          </a:p>
          <a:p>
            <a:pPr indent="0" lvl="0" marL="0" marR="0" rtl="0" algn="ctr">
              <a:spcBef>
                <a:spcPts val="0"/>
              </a:spcBef>
              <a:spcAft>
                <a:spcPts val="0"/>
              </a:spcAft>
              <a:buNone/>
            </a:pPr>
            <a:r>
              <a:rPr lang="en-GB" sz="1750">
                <a:solidFill>
                  <a:schemeClr val="lt1"/>
                </a:solidFill>
                <a:latin typeface="Calibri"/>
                <a:ea typeface="Calibri"/>
                <a:cs typeface="Calibri"/>
                <a:sym typeface="Calibri"/>
              </a:rPr>
              <a:t>People who help us (within school)</a:t>
            </a:r>
            <a:endParaRPr/>
          </a:p>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8" name="Google Shape;118;p3"/>
          <p:cNvSpPr/>
          <p:nvPr/>
        </p:nvSpPr>
        <p:spPr>
          <a:xfrm>
            <a:off x="7420061" y="3223977"/>
            <a:ext cx="1082180" cy="704675"/>
          </a:xfrm>
          <a:prstGeom prst="rightArrow">
            <a:avLst>
              <a:gd fmla="val 50000" name="adj1"/>
              <a:gd fmla="val 50000" name="adj2"/>
            </a:avLst>
          </a:prstGeom>
          <a:solidFill>
            <a:srgbClr val="ACB8CA"/>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9" name="Google Shape;119;p3"/>
          <p:cNvSpPr/>
          <p:nvPr/>
        </p:nvSpPr>
        <p:spPr>
          <a:xfrm>
            <a:off x="8623881" y="1660448"/>
            <a:ext cx="2894202" cy="3958474"/>
          </a:xfrm>
          <a:prstGeom prst="roundRect">
            <a:avLst>
              <a:gd fmla="val 16667" name="adj"/>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u="sng">
              <a:solidFill>
                <a:schemeClr val="lt1"/>
              </a:solidFill>
              <a:latin typeface="Calibri"/>
              <a:ea typeface="Calibri"/>
              <a:cs typeface="Calibri"/>
              <a:sym typeface="Calibri"/>
            </a:endParaRPr>
          </a:p>
          <a:p>
            <a:pPr indent="0" lvl="0" marL="0" marR="0" rtl="0" algn="ctr">
              <a:spcBef>
                <a:spcPts val="0"/>
              </a:spcBef>
              <a:spcAft>
                <a:spcPts val="0"/>
              </a:spcAft>
              <a:buNone/>
            </a:pPr>
            <a:r>
              <a:rPr b="1" lang="en-GB" sz="1200">
                <a:solidFill>
                  <a:schemeClr val="lt1"/>
                </a:solidFill>
                <a:latin typeface="Calibri"/>
                <a:ea typeface="Calibri"/>
                <a:cs typeface="Calibri"/>
                <a:sym typeface="Calibri"/>
              </a:rPr>
              <a:t>Prepares children for:</a:t>
            </a:r>
            <a:endParaRPr/>
          </a:p>
          <a:p>
            <a:pPr indent="0" lvl="0" marL="0" marR="0" rtl="0" algn="ctr">
              <a:spcBef>
                <a:spcPts val="0"/>
              </a:spcBef>
              <a:spcAft>
                <a:spcPts val="0"/>
              </a:spcAft>
              <a:buNone/>
            </a:pPr>
            <a:r>
              <a:t/>
            </a:r>
            <a:endParaRPr sz="1200" u="sng">
              <a:solidFill>
                <a:schemeClr val="lt1"/>
              </a:solidFill>
              <a:latin typeface="Calibri"/>
              <a:ea typeface="Calibri"/>
              <a:cs typeface="Calibri"/>
              <a:sym typeface="Calibri"/>
            </a:endParaRPr>
          </a:p>
          <a:p>
            <a:pPr indent="0" lvl="0" marL="0" marR="0" rtl="0" algn="ctr">
              <a:spcBef>
                <a:spcPts val="0"/>
              </a:spcBef>
              <a:spcAft>
                <a:spcPts val="0"/>
              </a:spcAft>
              <a:buNone/>
            </a:pPr>
            <a:r>
              <a:rPr lang="en-GB" sz="1200" u="sng">
                <a:solidFill>
                  <a:schemeClr val="lt1"/>
                </a:solidFill>
                <a:latin typeface="Calibri"/>
                <a:ea typeface="Calibri"/>
                <a:cs typeface="Calibri"/>
                <a:sym typeface="Calibri"/>
              </a:rPr>
              <a:t>Y1 History</a:t>
            </a:r>
            <a:endParaRPr/>
          </a:p>
          <a:p>
            <a:pPr indent="-171450" lvl="0" marL="171450" marR="0" rtl="0" algn="ctr">
              <a:spcBef>
                <a:spcPts val="0"/>
              </a:spcBef>
              <a:spcAft>
                <a:spcPts val="0"/>
              </a:spcAft>
              <a:buClr>
                <a:schemeClr val="lt1"/>
              </a:buClr>
              <a:buSzPts val="1200"/>
              <a:buFont typeface="Arial"/>
              <a:buChar char="•"/>
            </a:pPr>
            <a:r>
              <a:rPr lang="en-GB" sz="1200">
                <a:solidFill>
                  <a:schemeClr val="lt1"/>
                </a:solidFill>
                <a:latin typeface="Calibri"/>
                <a:ea typeface="Calibri"/>
                <a:cs typeface="Calibri"/>
                <a:sym typeface="Calibri"/>
              </a:rPr>
              <a:t>Learn about the lives of significant individuals in the past who have contributed to national and international achievements e.g. Florence Nightingale, George Cadbury and other historical figures and how they helped others</a:t>
            </a:r>
            <a:endParaRPr/>
          </a:p>
          <a:p>
            <a:pPr indent="0" lvl="0" marL="0" marR="0" rtl="0" algn="ctr">
              <a:spcBef>
                <a:spcPts val="0"/>
              </a:spcBef>
              <a:spcAft>
                <a:spcPts val="0"/>
              </a:spcAft>
              <a:buNone/>
            </a:pPr>
            <a:r>
              <a:t/>
            </a:r>
            <a:endParaRPr sz="1200">
              <a:solidFill>
                <a:schemeClr val="lt1"/>
              </a:solidFill>
              <a:latin typeface="Calibri"/>
              <a:ea typeface="Calibri"/>
              <a:cs typeface="Calibri"/>
              <a:sym typeface="Calibri"/>
            </a:endParaRPr>
          </a:p>
          <a:p>
            <a:pPr indent="0" lvl="0" marL="0" marR="0" rtl="0" algn="ctr">
              <a:spcBef>
                <a:spcPts val="0"/>
              </a:spcBef>
              <a:spcAft>
                <a:spcPts val="0"/>
              </a:spcAft>
              <a:buNone/>
            </a:pPr>
            <a:r>
              <a:rPr lang="en-GB" sz="1200" u="sng">
                <a:solidFill>
                  <a:schemeClr val="lt1"/>
                </a:solidFill>
                <a:latin typeface="Calibri"/>
                <a:ea typeface="Calibri"/>
                <a:cs typeface="Calibri"/>
                <a:sym typeface="Calibri"/>
              </a:rPr>
              <a:t>Y1 PSHE</a:t>
            </a:r>
            <a:endParaRPr/>
          </a:p>
          <a:p>
            <a:pPr indent="-171450" lvl="0" marL="171450" marR="0" rtl="0" algn="ctr">
              <a:spcBef>
                <a:spcPts val="0"/>
              </a:spcBef>
              <a:spcAft>
                <a:spcPts val="0"/>
              </a:spcAft>
              <a:buClr>
                <a:schemeClr val="lt1"/>
              </a:buClr>
              <a:buSzPts val="1200"/>
              <a:buFont typeface="Arial"/>
              <a:buChar char="•"/>
            </a:pPr>
            <a:r>
              <a:rPr b="1" lang="en-GB" sz="1200">
                <a:solidFill>
                  <a:schemeClr val="lt1"/>
                </a:solidFill>
                <a:latin typeface="Calibri"/>
                <a:ea typeface="Calibri"/>
                <a:cs typeface="Calibri"/>
                <a:sym typeface="Calibri"/>
              </a:rPr>
              <a:t>Relationships: </a:t>
            </a:r>
            <a:r>
              <a:rPr lang="en-GB" sz="1200">
                <a:solidFill>
                  <a:schemeClr val="lt1"/>
                </a:solidFill>
                <a:latin typeface="Calibri"/>
                <a:ea typeface="Calibri"/>
                <a:cs typeface="Calibri"/>
                <a:sym typeface="Calibri"/>
              </a:rPr>
              <a:t>People who help us</a:t>
            </a:r>
            <a:endParaRPr/>
          </a:p>
          <a:p>
            <a:pPr indent="0" lvl="0" marL="0" marR="0" rtl="0" algn="ctr">
              <a:spcBef>
                <a:spcPts val="0"/>
              </a:spcBef>
              <a:spcAft>
                <a:spcPts val="0"/>
              </a:spcAft>
              <a:buNone/>
            </a:pPr>
            <a:r>
              <a:t/>
            </a:r>
            <a:endParaRPr sz="1200">
              <a:solidFill>
                <a:schemeClr val="lt1"/>
              </a:solidFill>
              <a:latin typeface="Calibri"/>
              <a:ea typeface="Calibri"/>
              <a:cs typeface="Calibri"/>
              <a:sym typeface="Calibri"/>
            </a:endParaRPr>
          </a:p>
          <a:p>
            <a:pPr indent="0" lvl="0" marL="0" marR="0" rtl="0" algn="ctr">
              <a:spcBef>
                <a:spcPts val="0"/>
              </a:spcBef>
              <a:spcAft>
                <a:spcPts val="0"/>
              </a:spcAft>
              <a:buNone/>
            </a:pPr>
            <a:r>
              <a:rPr lang="en-GB" sz="1200" u="sng">
                <a:solidFill>
                  <a:schemeClr val="lt1"/>
                </a:solidFill>
                <a:latin typeface="Calibri"/>
                <a:ea typeface="Calibri"/>
                <a:cs typeface="Calibri"/>
                <a:sym typeface="Calibri"/>
              </a:rPr>
              <a:t>Y2 Design &amp; Technology</a:t>
            </a:r>
            <a:endParaRPr/>
          </a:p>
          <a:p>
            <a:pPr indent="-171450" lvl="0" marL="171450" marR="0" rtl="0" algn="ctr">
              <a:spcBef>
                <a:spcPts val="0"/>
              </a:spcBef>
              <a:spcAft>
                <a:spcPts val="0"/>
              </a:spcAft>
              <a:buClr>
                <a:schemeClr val="lt1"/>
              </a:buClr>
              <a:buSzPts val="1200"/>
              <a:buFont typeface="Arial"/>
              <a:buChar char="•"/>
            </a:pPr>
            <a:r>
              <a:rPr lang="en-GB" sz="1200">
                <a:solidFill>
                  <a:schemeClr val="lt1"/>
                </a:solidFill>
                <a:latin typeface="Calibri"/>
                <a:ea typeface="Calibri"/>
                <a:cs typeface="Calibri"/>
                <a:sym typeface="Calibri"/>
              </a:rPr>
              <a:t>Investigate a variety of vehicles and their uses and features</a:t>
            </a:r>
            <a:endParaRPr/>
          </a:p>
        </p:txBody>
      </p:sp>
      <p:sp>
        <p:nvSpPr>
          <p:cNvPr id="120" name="Google Shape;120;p3"/>
          <p:cNvSpPr/>
          <p:nvPr/>
        </p:nvSpPr>
        <p:spPr>
          <a:xfrm>
            <a:off x="3259123" y="3223978"/>
            <a:ext cx="1082180" cy="704675"/>
          </a:xfrm>
          <a:prstGeom prst="rightArrow">
            <a:avLst>
              <a:gd fmla="val 50000" name="adj1"/>
              <a:gd fmla="val 50000" name="adj2"/>
            </a:avLst>
          </a:prstGeom>
          <a:solidFill>
            <a:srgbClr val="ACB8CA"/>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1" name="Google Shape;121;p3"/>
          <p:cNvSpPr/>
          <p:nvPr/>
        </p:nvSpPr>
        <p:spPr>
          <a:xfrm>
            <a:off x="4462943" y="2471936"/>
            <a:ext cx="2835478" cy="2208760"/>
          </a:xfrm>
          <a:prstGeom prst="roundRect">
            <a:avLst>
              <a:gd fmla="val 16667" name="adj"/>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750" u="sng">
                <a:solidFill>
                  <a:schemeClr val="lt1"/>
                </a:solidFill>
                <a:latin typeface="Calibri"/>
                <a:ea typeface="Calibri"/>
                <a:cs typeface="Calibri"/>
                <a:sym typeface="Calibri"/>
              </a:rPr>
              <a:t>Reception</a:t>
            </a:r>
            <a:endParaRPr/>
          </a:p>
          <a:p>
            <a:pPr indent="0" lvl="0" marL="0" marR="0" rtl="0" algn="ctr">
              <a:spcBef>
                <a:spcPts val="0"/>
              </a:spcBef>
              <a:spcAft>
                <a:spcPts val="0"/>
              </a:spcAft>
              <a:buNone/>
            </a:pPr>
            <a:r>
              <a:t/>
            </a:r>
            <a:endParaRPr sz="1750" u="sng">
              <a:solidFill>
                <a:schemeClr val="lt1"/>
              </a:solidFill>
              <a:latin typeface="Calibri"/>
              <a:ea typeface="Calibri"/>
              <a:cs typeface="Calibri"/>
              <a:sym typeface="Calibri"/>
            </a:endParaRPr>
          </a:p>
          <a:p>
            <a:pPr indent="0" lvl="0" marL="0" marR="0" rtl="0" algn="ctr">
              <a:spcBef>
                <a:spcPts val="0"/>
              </a:spcBef>
              <a:spcAft>
                <a:spcPts val="0"/>
              </a:spcAft>
              <a:buNone/>
            </a:pPr>
            <a:r>
              <a:rPr lang="en-GB" sz="1750">
                <a:solidFill>
                  <a:schemeClr val="lt1"/>
                </a:solidFill>
                <a:latin typeface="Calibri"/>
                <a:ea typeface="Calibri"/>
                <a:cs typeface="Calibri"/>
                <a:sym typeface="Calibri"/>
              </a:rPr>
              <a:t>People who help us (outside of school)</a:t>
            </a:r>
            <a:endParaRPr/>
          </a:p>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2" name="Google Shape;122;p3"/>
          <p:cNvSpPr/>
          <p:nvPr/>
        </p:nvSpPr>
        <p:spPr>
          <a:xfrm>
            <a:off x="410452" y="4727612"/>
            <a:ext cx="2517913" cy="2508379"/>
          </a:xfrm>
          <a:prstGeom prst="rect">
            <a:avLst/>
          </a:prstGeom>
          <a:noFill/>
          <a:ln>
            <a:noFill/>
          </a:ln>
        </p:spPr>
        <p:txBody>
          <a:bodyPr anchorCtr="0" anchor="t" bIns="45700" lIns="91425" spcFirstLastPara="1" rIns="91425" wrap="square" tIns="45700">
            <a:spAutoFit/>
          </a:bodyPr>
          <a:lstStyle/>
          <a:p>
            <a:pPr indent="-171450" lvl="0" marL="171450" marR="0" rtl="0" algn="l">
              <a:spcBef>
                <a:spcPts val="0"/>
              </a:spcBef>
              <a:spcAft>
                <a:spcPts val="0"/>
              </a:spcAft>
              <a:buClr>
                <a:srgbClr val="002060"/>
              </a:buClr>
              <a:buSzPts val="1100"/>
              <a:buFont typeface="Arial"/>
              <a:buChar char="•"/>
            </a:pPr>
            <a:r>
              <a:rPr lang="en-GB" sz="1100">
                <a:solidFill>
                  <a:srgbClr val="002060"/>
                </a:solidFill>
                <a:latin typeface="Arial"/>
                <a:ea typeface="Arial"/>
                <a:cs typeface="Arial"/>
                <a:sym typeface="Arial"/>
              </a:rPr>
              <a:t>Name and talk about who helps them around school e.g. lunchtime supervisors, office staff etc.</a:t>
            </a:r>
            <a:endParaRPr/>
          </a:p>
          <a:p>
            <a:pPr indent="-171450" lvl="0" marL="171450" marR="0" rtl="0" algn="l">
              <a:spcBef>
                <a:spcPts val="0"/>
              </a:spcBef>
              <a:spcAft>
                <a:spcPts val="0"/>
              </a:spcAft>
              <a:buClr>
                <a:srgbClr val="002060"/>
              </a:buClr>
              <a:buSzPts val="1100"/>
              <a:buFont typeface="Arial"/>
              <a:buChar char="•"/>
            </a:pPr>
            <a:r>
              <a:rPr lang="en-GB" sz="1100">
                <a:solidFill>
                  <a:srgbClr val="002060"/>
                </a:solidFill>
                <a:latin typeface="Arial"/>
                <a:ea typeface="Arial"/>
                <a:cs typeface="Arial"/>
                <a:sym typeface="Arial"/>
              </a:rPr>
              <a:t>Use job titles e.g. headteacher or caretaker.</a:t>
            </a:r>
            <a:endParaRPr/>
          </a:p>
          <a:p>
            <a:pPr indent="-171450" lvl="0" marL="171450" marR="0" rtl="0" algn="l">
              <a:spcBef>
                <a:spcPts val="0"/>
              </a:spcBef>
              <a:spcAft>
                <a:spcPts val="0"/>
              </a:spcAft>
              <a:buClr>
                <a:srgbClr val="002060"/>
              </a:buClr>
              <a:buSzPts val="1100"/>
              <a:buFont typeface="Arial"/>
              <a:buChar char="•"/>
            </a:pPr>
            <a:r>
              <a:rPr lang="en-GB" sz="1100">
                <a:solidFill>
                  <a:srgbClr val="002060"/>
                </a:solidFill>
                <a:latin typeface="Arial"/>
                <a:ea typeface="Arial"/>
                <a:cs typeface="Arial"/>
                <a:sym typeface="Arial"/>
              </a:rPr>
              <a:t>Name some places around school e.g. office.</a:t>
            </a:r>
            <a:endParaRPr/>
          </a:p>
          <a:p>
            <a:pPr indent="-171450" lvl="0" marL="171450" marR="0" rtl="0" algn="l">
              <a:spcBef>
                <a:spcPts val="0"/>
              </a:spcBef>
              <a:spcAft>
                <a:spcPts val="0"/>
              </a:spcAft>
              <a:buClr>
                <a:srgbClr val="002060"/>
              </a:buClr>
              <a:buSzPts val="1100"/>
              <a:buFont typeface="Arial"/>
              <a:buChar char="•"/>
            </a:pPr>
            <a:r>
              <a:rPr lang="en-GB" sz="1100">
                <a:solidFill>
                  <a:srgbClr val="002060"/>
                </a:solidFill>
                <a:latin typeface="Arial"/>
                <a:ea typeface="Arial"/>
                <a:cs typeface="Arial"/>
                <a:sym typeface="Arial"/>
              </a:rPr>
              <a:t>Name some job-related items e.g. computer.</a:t>
            </a:r>
            <a:endParaRPr/>
          </a:p>
          <a:p>
            <a:pPr indent="-171450" lvl="0" marL="171450" marR="0" rtl="0" algn="l">
              <a:spcBef>
                <a:spcPts val="0"/>
              </a:spcBef>
              <a:spcAft>
                <a:spcPts val="0"/>
              </a:spcAft>
              <a:buClr>
                <a:srgbClr val="002060"/>
              </a:buClr>
              <a:buSzPts val="1100"/>
              <a:buFont typeface="Arial"/>
              <a:buChar char="•"/>
            </a:pPr>
            <a:r>
              <a:rPr lang="en-GB" sz="1100">
                <a:solidFill>
                  <a:srgbClr val="002060"/>
                </a:solidFill>
                <a:latin typeface="Arial"/>
                <a:ea typeface="Arial"/>
                <a:cs typeface="Arial"/>
                <a:sym typeface="Arial"/>
              </a:rPr>
              <a:t>Talk about who helps them at home too and how they help them. </a:t>
            </a:r>
            <a:endParaRPr sz="1100">
              <a:solidFill>
                <a:schemeClr val="dk1"/>
              </a:solidFill>
              <a:latin typeface="Calibri"/>
              <a:ea typeface="Calibri"/>
              <a:cs typeface="Calibri"/>
              <a:sym typeface="Calibri"/>
            </a:endParaRPr>
          </a:p>
          <a:p>
            <a:pPr indent="0" lvl="0" marL="0" marR="0" rtl="0" algn="ctr">
              <a:spcBef>
                <a:spcPts val="0"/>
              </a:spcBef>
              <a:spcAft>
                <a:spcPts val="0"/>
              </a:spcAft>
              <a:buNone/>
            </a:pPr>
            <a:br>
              <a:rPr lang="en-GB" sz="1800">
                <a:solidFill>
                  <a:schemeClr val="dk1"/>
                </a:solidFill>
                <a:latin typeface="Calibri"/>
                <a:ea typeface="Calibri"/>
                <a:cs typeface="Calibri"/>
                <a:sym typeface="Calibri"/>
              </a:rPr>
            </a:br>
            <a:endParaRPr sz="1800">
              <a:solidFill>
                <a:schemeClr val="dk1"/>
              </a:solidFill>
              <a:latin typeface="Calibri"/>
              <a:ea typeface="Calibri"/>
              <a:cs typeface="Calibri"/>
              <a:sym typeface="Calibri"/>
            </a:endParaRPr>
          </a:p>
        </p:txBody>
      </p:sp>
      <p:sp>
        <p:nvSpPr>
          <p:cNvPr id="123" name="Google Shape;123;p3"/>
          <p:cNvSpPr/>
          <p:nvPr/>
        </p:nvSpPr>
        <p:spPr>
          <a:xfrm>
            <a:off x="4519162" y="4727612"/>
            <a:ext cx="2835478" cy="2400657"/>
          </a:xfrm>
          <a:prstGeom prst="rect">
            <a:avLst/>
          </a:prstGeom>
          <a:noFill/>
          <a:ln>
            <a:noFill/>
          </a:ln>
        </p:spPr>
        <p:txBody>
          <a:bodyPr anchorCtr="0" anchor="t" bIns="45700" lIns="91425" spcFirstLastPara="1" rIns="91425" wrap="square" tIns="45700">
            <a:spAutoFit/>
          </a:bodyPr>
          <a:lstStyle/>
          <a:p>
            <a:pPr indent="-171450" lvl="0" marL="171450" marR="0" rtl="0" algn="l">
              <a:spcBef>
                <a:spcPts val="0"/>
              </a:spcBef>
              <a:spcAft>
                <a:spcPts val="0"/>
              </a:spcAft>
              <a:buClr>
                <a:srgbClr val="002060"/>
              </a:buClr>
              <a:buSzPts val="1100"/>
              <a:buFont typeface="Arial"/>
              <a:buChar char="•"/>
            </a:pPr>
            <a:r>
              <a:rPr lang="en-GB" sz="1100">
                <a:solidFill>
                  <a:srgbClr val="002060"/>
                </a:solidFill>
                <a:latin typeface="Arial"/>
                <a:ea typeface="Arial"/>
                <a:cs typeface="Arial"/>
                <a:sym typeface="Arial"/>
              </a:rPr>
              <a:t>Use job titles of people who help us e.g. doctor, firefighter, police officer, librarian etc.</a:t>
            </a:r>
            <a:endParaRPr/>
          </a:p>
          <a:p>
            <a:pPr indent="-171450" lvl="0" marL="171450" marR="0" rtl="0" algn="l">
              <a:spcBef>
                <a:spcPts val="0"/>
              </a:spcBef>
              <a:spcAft>
                <a:spcPts val="0"/>
              </a:spcAft>
              <a:buClr>
                <a:srgbClr val="002060"/>
              </a:buClr>
              <a:buSzPts val="1100"/>
              <a:buFont typeface="Arial"/>
              <a:buChar char="•"/>
            </a:pPr>
            <a:r>
              <a:rPr lang="en-GB" sz="1100">
                <a:solidFill>
                  <a:srgbClr val="002060"/>
                </a:solidFill>
                <a:latin typeface="Arial"/>
                <a:ea typeface="Arial"/>
                <a:cs typeface="Arial"/>
                <a:sym typeface="Arial"/>
              </a:rPr>
              <a:t>Name the places where these people may work e.g. fire station, doctor’s surgery.</a:t>
            </a:r>
            <a:endParaRPr/>
          </a:p>
          <a:p>
            <a:pPr indent="-171450" lvl="0" marL="171450" marR="0" rtl="0" algn="l">
              <a:spcBef>
                <a:spcPts val="0"/>
              </a:spcBef>
              <a:spcAft>
                <a:spcPts val="0"/>
              </a:spcAft>
              <a:buClr>
                <a:srgbClr val="002060"/>
              </a:buClr>
              <a:buSzPts val="1100"/>
              <a:buFont typeface="Arial"/>
              <a:buChar char="•"/>
            </a:pPr>
            <a:r>
              <a:rPr lang="en-GB" sz="1100">
                <a:solidFill>
                  <a:srgbClr val="002060"/>
                </a:solidFill>
                <a:latin typeface="Arial"/>
                <a:ea typeface="Arial"/>
                <a:cs typeface="Arial"/>
                <a:sym typeface="Arial"/>
              </a:rPr>
              <a:t>Name some job-related items including transport e.g. hose, medicine, ambulance, siren, police car, fire engine etc.</a:t>
            </a:r>
            <a:endParaRPr/>
          </a:p>
          <a:p>
            <a:pPr indent="-171450" lvl="0" marL="171450" marR="0" rtl="0" algn="l">
              <a:spcBef>
                <a:spcPts val="0"/>
              </a:spcBef>
              <a:spcAft>
                <a:spcPts val="0"/>
              </a:spcAft>
              <a:buClr>
                <a:srgbClr val="002060"/>
              </a:buClr>
              <a:buSzPts val="1100"/>
              <a:buFont typeface="Arial"/>
              <a:buChar char="•"/>
            </a:pPr>
            <a:r>
              <a:rPr lang="en-GB" sz="1100">
                <a:solidFill>
                  <a:srgbClr val="002060"/>
                </a:solidFill>
                <a:latin typeface="Arial"/>
                <a:ea typeface="Arial"/>
                <a:cs typeface="Arial"/>
                <a:sym typeface="Arial"/>
              </a:rPr>
              <a:t>Use further job-related vocabulary e.g. uniform, patient. </a:t>
            </a:r>
            <a:br>
              <a:rPr lang="en-GB" sz="1800">
                <a:solidFill>
                  <a:srgbClr val="002060"/>
                </a:solidFill>
                <a:latin typeface="Calibri"/>
                <a:ea typeface="Calibri"/>
                <a:cs typeface="Calibri"/>
                <a:sym typeface="Calibri"/>
              </a:rPr>
            </a:br>
            <a:endParaRPr sz="1800">
              <a:solidFill>
                <a:srgbClr val="002060"/>
              </a:solidFill>
              <a:latin typeface="Calibri"/>
              <a:ea typeface="Calibri"/>
              <a:cs typeface="Calibri"/>
              <a:sym typeface="Calibri"/>
            </a:endParaRPr>
          </a:p>
        </p:txBody>
      </p:sp>
      <p:sp>
        <p:nvSpPr>
          <p:cNvPr id="124" name="Google Shape;124;p3"/>
          <p:cNvSpPr/>
          <p:nvPr/>
        </p:nvSpPr>
        <p:spPr>
          <a:xfrm>
            <a:off x="2161561" y="783558"/>
            <a:ext cx="6096000"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br>
              <a:rPr lang="en-GB" sz="1800">
                <a:solidFill>
                  <a:schemeClr val="dk1"/>
                </a:solidFill>
                <a:latin typeface="Calibri"/>
                <a:ea typeface="Calibri"/>
                <a:cs typeface="Calibri"/>
                <a:sym typeface="Calibri"/>
              </a:rPr>
            </a:br>
            <a:endParaRPr sz="1800">
              <a:solidFill>
                <a:schemeClr val="dk1"/>
              </a:solidFill>
              <a:latin typeface="Calibri"/>
              <a:ea typeface="Calibri"/>
              <a:cs typeface="Calibri"/>
              <a:sym typeface="Calibri"/>
            </a:endParaRPr>
          </a:p>
        </p:txBody>
      </p:sp>
      <p:pic>
        <p:nvPicPr>
          <p:cNvPr id="125" name="Google Shape;125;p3"/>
          <p:cNvPicPr preferRelativeResize="0"/>
          <p:nvPr/>
        </p:nvPicPr>
        <p:blipFill rotWithShape="1">
          <a:blip r:embed="rId4">
            <a:alphaModFix/>
          </a:blip>
          <a:srcRect b="18915" l="0" r="0" t="0"/>
          <a:stretch/>
        </p:blipFill>
        <p:spPr>
          <a:xfrm>
            <a:off x="5459751" y="3906913"/>
            <a:ext cx="954301" cy="773783"/>
          </a:xfrm>
          <a:prstGeom prst="rect">
            <a:avLst/>
          </a:prstGeom>
          <a:noFill/>
          <a:ln>
            <a:noFill/>
          </a:ln>
        </p:spPr>
      </p:pic>
      <p:pic>
        <p:nvPicPr>
          <p:cNvPr id="126" name="Google Shape;126;p3"/>
          <p:cNvPicPr preferRelativeResize="0"/>
          <p:nvPr/>
        </p:nvPicPr>
        <p:blipFill rotWithShape="1">
          <a:blip r:embed="rId5">
            <a:alphaModFix/>
          </a:blip>
          <a:srcRect b="0" l="0" r="0" t="0"/>
          <a:stretch/>
        </p:blipFill>
        <p:spPr>
          <a:xfrm>
            <a:off x="1220065" y="3906913"/>
            <a:ext cx="949024" cy="949024"/>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4"/>
          <p:cNvSpPr txBox="1"/>
          <p:nvPr/>
        </p:nvSpPr>
        <p:spPr>
          <a:xfrm>
            <a:off x="0" y="198783"/>
            <a:ext cx="12191999" cy="58477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GB" sz="3200">
                <a:solidFill>
                  <a:schemeClr val="dk1"/>
                </a:solidFill>
                <a:latin typeface="Arial"/>
                <a:ea typeface="Arial"/>
                <a:cs typeface="Arial"/>
                <a:sym typeface="Arial"/>
              </a:rPr>
              <a:t>Spring 2</a:t>
            </a:r>
            <a:endParaRPr/>
          </a:p>
        </p:txBody>
      </p:sp>
      <p:pic>
        <p:nvPicPr>
          <p:cNvPr id="132" name="Google Shape;132;p4"/>
          <p:cNvPicPr preferRelativeResize="0"/>
          <p:nvPr/>
        </p:nvPicPr>
        <p:blipFill rotWithShape="1">
          <a:blip r:embed="rId3">
            <a:alphaModFix/>
          </a:blip>
          <a:srcRect b="0" l="0" r="0" t="0"/>
          <a:stretch/>
        </p:blipFill>
        <p:spPr>
          <a:xfrm>
            <a:off x="11135139" y="0"/>
            <a:ext cx="964095" cy="1156914"/>
          </a:xfrm>
          <a:prstGeom prst="rect">
            <a:avLst/>
          </a:prstGeom>
          <a:noFill/>
          <a:ln>
            <a:noFill/>
          </a:ln>
        </p:spPr>
      </p:pic>
      <p:sp>
        <p:nvSpPr>
          <p:cNvPr id="133" name="Google Shape;133;p4"/>
          <p:cNvSpPr/>
          <p:nvPr/>
        </p:nvSpPr>
        <p:spPr>
          <a:xfrm>
            <a:off x="251670" y="2421963"/>
            <a:ext cx="2835478" cy="2208760"/>
          </a:xfrm>
          <a:prstGeom prst="roundRect">
            <a:avLst>
              <a:gd fmla="val 16667" name="adj"/>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750" u="sng">
                <a:solidFill>
                  <a:schemeClr val="lt1"/>
                </a:solidFill>
                <a:latin typeface="Calibri"/>
                <a:ea typeface="Calibri"/>
                <a:cs typeface="Calibri"/>
                <a:sym typeface="Calibri"/>
              </a:rPr>
              <a:t>Nursery</a:t>
            </a:r>
            <a:endParaRPr/>
          </a:p>
          <a:p>
            <a:pPr indent="0" lvl="0" marL="0" marR="0" rtl="0" algn="ctr">
              <a:spcBef>
                <a:spcPts val="0"/>
              </a:spcBef>
              <a:spcAft>
                <a:spcPts val="0"/>
              </a:spcAft>
              <a:buNone/>
            </a:pPr>
            <a:r>
              <a:t/>
            </a:r>
            <a:endParaRPr sz="1750" u="sng">
              <a:solidFill>
                <a:schemeClr val="lt1"/>
              </a:solidFill>
              <a:latin typeface="Calibri"/>
              <a:ea typeface="Calibri"/>
              <a:cs typeface="Calibri"/>
              <a:sym typeface="Calibri"/>
            </a:endParaRPr>
          </a:p>
          <a:p>
            <a:pPr indent="0" lvl="0" marL="0" marR="0" rtl="0" algn="ctr">
              <a:spcBef>
                <a:spcPts val="0"/>
              </a:spcBef>
              <a:spcAft>
                <a:spcPts val="0"/>
              </a:spcAft>
              <a:buNone/>
            </a:pPr>
            <a:r>
              <a:rPr lang="en-GB" sz="1750">
                <a:solidFill>
                  <a:schemeClr val="lt1"/>
                </a:solidFill>
                <a:latin typeface="Calibri"/>
                <a:ea typeface="Calibri"/>
                <a:cs typeface="Calibri"/>
                <a:sym typeface="Calibri"/>
              </a:rPr>
              <a:t>Transport</a:t>
            </a:r>
            <a:endParaRPr/>
          </a:p>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4" name="Google Shape;134;p4"/>
          <p:cNvSpPr/>
          <p:nvPr/>
        </p:nvSpPr>
        <p:spPr>
          <a:xfrm>
            <a:off x="7420061" y="3223977"/>
            <a:ext cx="1082180" cy="704675"/>
          </a:xfrm>
          <a:prstGeom prst="rightArrow">
            <a:avLst>
              <a:gd fmla="val 50000" name="adj1"/>
              <a:gd fmla="val 50000" name="adj2"/>
            </a:avLst>
          </a:prstGeom>
          <a:solidFill>
            <a:srgbClr val="ACB8CA"/>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5" name="Google Shape;135;p4"/>
          <p:cNvSpPr/>
          <p:nvPr/>
        </p:nvSpPr>
        <p:spPr>
          <a:xfrm>
            <a:off x="8623881" y="982340"/>
            <a:ext cx="3084354" cy="5790599"/>
          </a:xfrm>
          <a:prstGeom prst="roundRect">
            <a:avLst>
              <a:gd fmla="val 16667" name="adj"/>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1100">
                <a:solidFill>
                  <a:schemeClr val="lt1"/>
                </a:solidFill>
                <a:latin typeface="Calibri"/>
                <a:ea typeface="Calibri"/>
                <a:cs typeface="Calibri"/>
                <a:sym typeface="Calibri"/>
              </a:rPr>
              <a:t>Prepares children for:</a:t>
            </a:r>
            <a:endParaRPr/>
          </a:p>
          <a:p>
            <a:pPr indent="0" lvl="0" marL="0" marR="0" rtl="0" algn="ctr">
              <a:spcBef>
                <a:spcPts val="0"/>
              </a:spcBef>
              <a:spcAft>
                <a:spcPts val="0"/>
              </a:spcAft>
              <a:buNone/>
            </a:pPr>
            <a:r>
              <a:t/>
            </a:r>
            <a:endParaRPr sz="1100" u="sng">
              <a:solidFill>
                <a:schemeClr val="lt1"/>
              </a:solidFill>
              <a:latin typeface="Calibri"/>
              <a:ea typeface="Calibri"/>
              <a:cs typeface="Calibri"/>
              <a:sym typeface="Calibri"/>
            </a:endParaRPr>
          </a:p>
          <a:p>
            <a:pPr indent="0" lvl="0" marL="0" marR="0" rtl="0" algn="ctr">
              <a:spcBef>
                <a:spcPts val="0"/>
              </a:spcBef>
              <a:spcAft>
                <a:spcPts val="0"/>
              </a:spcAft>
              <a:buNone/>
            </a:pPr>
            <a:r>
              <a:rPr lang="en-GB" sz="1100" u="sng">
                <a:solidFill>
                  <a:schemeClr val="lt1"/>
                </a:solidFill>
                <a:latin typeface="Calibri"/>
                <a:ea typeface="Calibri"/>
                <a:cs typeface="Calibri"/>
                <a:sym typeface="Calibri"/>
              </a:rPr>
              <a:t>Y1 History</a:t>
            </a:r>
            <a:endParaRPr/>
          </a:p>
          <a:p>
            <a:pPr indent="0" lvl="0" marL="0" marR="0" rtl="0" algn="ctr">
              <a:spcBef>
                <a:spcPts val="0"/>
              </a:spcBef>
              <a:spcAft>
                <a:spcPts val="0"/>
              </a:spcAft>
              <a:buNone/>
            </a:pPr>
            <a:r>
              <a:rPr b="1" lang="en-GB" sz="1100">
                <a:solidFill>
                  <a:schemeClr val="lt1"/>
                </a:solidFill>
                <a:latin typeface="Calibri"/>
                <a:ea typeface="Calibri"/>
                <a:cs typeface="Calibri"/>
                <a:sym typeface="Calibri"/>
              </a:rPr>
              <a:t>Why do we Remember Some People from History</a:t>
            </a:r>
            <a:r>
              <a:rPr b="1" lang="en-GB" sz="1100">
                <a:solidFill>
                  <a:schemeClr val="lt1"/>
                </a:solidFill>
                <a:latin typeface="Calibri"/>
                <a:ea typeface="Calibri"/>
                <a:cs typeface="Calibri"/>
                <a:sym typeface="Calibri"/>
              </a:rPr>
              <a:t>? </a:t>
            </a:r>
            <a:endParaRPr/>
          </a:p>
          <a:p>
            <a:pPr indent="-171450" lvl="0" marL="171450" marR="0" rtl="0" algn="ctr">
              <a:spcBef>
                <a:spcPts val="0"/>
              </a:spcBef>
              <a:spcAft>
                <a:spcPts val="0"/>
              </a:spcAft>
              <a:buClr>
                <a:schemeClr val="lt1"/>
              </a:buClr>
              <a:buSzPts val="1100"/>
              <a:buFont typeface="Arial"/>
              <a:buChar char="•"/>
            </a:pPr>
            <a:r>
              <a:rPr lang="en-GB" sz="1100">
                <a:solidFill>
                  <a:schemeClr val="lt1"/>
                </a:solidFill>
                <a:latin typeface="Calibri"/>
                <a:ea typeface="Calibri"/>
                <a:cs typeface="Calibri"/>
                <a:sym typeface="Calibri"/>
              </a:rPr>
              <a:t>A study into the sea travels of explorers like Captain Cook and how these individuals from the past have contributed to international achievements</a:t>
            </a:r>
            <a:endParaRPr/>
          </a:p>
          <a:p>
            <a:pPr indent="0" lvl="0" marL="0" marR="0" rtl="0" algn="ctr">
              <a:spcBef>
                <a:spcPts val="0"/>
              </a:spcBef>
              <a:spcAft>
                <a:spcPts val="0"/>
              </a:spcAft>
              <a:buNone/>
            </a:pPr>
            <a:r>
              <a:t/>
            </a:r>
            <a:endParaRPr sz="1100">
              <a:solidFill>
                <a:schemeClr val="lt1"/>
              </a:solidFill>
              <a:latin typeface="Calibri"/>
              <a:ea typeface="Calibri"/>
              <a:cs typeface="Calibri"/>
              <a:sym typeface="Calibri"/>
            </a:endParaRPr>
          </a:p>
          <a:p>
            <a:pPr indent="0" lvl="0" marL="0" marR="0" rtl="0" algn="ctr">
              <a:spcBef>
                <a:spcPts val="0"/>
              </a:spcBef>
              <a:spcAft>
                <a:spcPts val="0"/>
              </a:spcAft>
              <a:buNone/>
            </a:pPr>
            <a:r>
              <a:rPr lang="en-GB" sz="1100" u="sng">
                <a:solidFill>
                  <a:schemeClr val="lt1"/>
                </a:solidFill>
                <a:latin typeface="Calibri"/>
                <a:ea typeface="Calibri"/>
                <a:cs typeface="Calibri"/>
                <a:sym typeface="Calibri"/>
              </a:rPr>
              <a:t>Y1 Geography</a:t>
            </a:r>
            <a:endParaRPr/>
          </a:p>
          <a:p>
            <a:pPr indent="0" lvl="0" marL="0" marR="0" rtl="0" algn="ctr">
              <a:spcBef>
                <a:spcPts val="0"/>
              </a:spcBef>
              <a:spcAft>
                <a:spcPts val="0"/>
              </a:spcAft>
              <a:buNone/>
            </a:pPr>
            <a:r>
              <a:rPr b="1" lang="en-GB" sz="1100">
                <a:solidFill>
                  <a:schemeClr val="lt1"/>
                </a:solidFill>
                <a:latin typeface="Calibri"/>
                <a:ea typeface="Calibri"/>
                <a:cs typeface="Calibri"/>
                <a:sym typeface="Calibri"/>
              </a:rPr>
              <a:t>Where In The World Are We?</a:t>
            </a:r>
            <a:endParaRPr/>
          </a:p>
          <a:p>
            <a:pPr indent="-171450" lvl="0" marL="171450" marR="0" rtl="0" algn="ctr">
              <a:spcBef>
                <a:spcPts val="0"/>
              </a:spcBef>
              <a:spcAft>
                <a:spcPts val="0"/>
              </a:spcAft>
              <a:buClr>
                <a:schemeClr val="lt1"/>
              </a:buClr>
              <a:buSzPts val="1100"/>
              <a:buFont typeface="Arial"/>
              <a:buChar char="•"/>
            </a:pPr>
            <a:r>
              <a:rPr lang="en-GB" sz="1100">
                <a:solidFill>
                  <a:schemeClr val="lt1"/>
                </a:solidFill>
                <a:latin typeface="Calibri"/>
                <a:ea typeface="Calibri"/>
                <a:cs typeface="Calibri"/>
                <a:sym typeface="Calibri"/>
              </a:rPr>
              <a:t>Name, locate and identify characteristics of the four countries of the United Kingdom and its surrounding seas</a:t>
            </a:r>
            <a:endParaRPr/>
          </a:p>
          <a:p>
            <a:pPr indent="0" lvl="0" marL="0" marR="0" rtl="0" algn="ctr">
              <a:spcBef>
                <a:spcPts val="0"/>
              </a:spcBef>
              <a:spcAft>
                <a:spcPts val="0"/>
              </a:spcAft>
              <a:buNone/>
            </a:pPr>
            <a:r>
              <a:rPr b="1" lang="en-GB" sz="1100">
                <a:solidFill>
                  <a:schemeClr val="lt1"/>
                </a:solidFill>
                <a:latin typeface="Calibri"/>
                <a:ea typeface="Calibri"/>
                <a:cs typeface="Calibri"/>
                <a:sym typeface="Calibri"/>
              </a:rPr>
              <a:t>How Is Australia Different To The UK?</a:t>
            </a:r>
            <a:endParaRPr/>
          </a:p>
          <a:p>
            <a:pPr indent="-171450" lvl="0" marL="171450" marR="0" rtl="0" algn="ctr">
              <a:spcBef>
                <a:spcPts val="0"/>
              </a:spcBef>
              <a:spcAft>
                <a:spcPts val="0"/>
              </a:spcAft>
              <a:buClr>
                <a:schemeClr val="lt1"/>
              </a:buClr>
              <a:buSzPts val="1100"/>
              <a:buFont typeface="Arial"/>
              <a:buChar char="•"/>
            </a:pPr>
            <a:r>
              <a:rPr lang="en-GB" sz="1100">
                <a:solidFill>
                  <a:schemeClr val="lt1"/>
                </a:solidFill>
                <a:latin typeface="Calibri"/>
                <a:ea typeface="Calibri"/>
                <a:cs typeface="Calibri"/>
                <a:sym typeface="Calibri"/>
              </a:rPr>
              <a:t>Name and locate the world’s seven continents and five oceans</a:t>
            </a:r>
            <a:endParaRPr/>
          </a:p>
          <a:p>
            <a:pPr indent="0" lvl="0" marL="0" marR="0" rtl="0" algn="ctr">
              <a:spcBef>
                <a:spcPts val="0"/>
              </a:spcBef>
              <a:spcAft>
                <a:spcPts val="0"/>
              </a:spcAft>
              <a:buNone/>
            </a:pPr>
            <a:r>
              <a:t/>
            </a:r>
            <a:endParaRPr sz="1100">
              <a:solidFill>
                <a:schemeClr val="lt1"/>
              </a:solidFill>
              <a:latin typeface="Calibri"/>
              <a:ea typeface="Calibri"/>
              <a:cs typeface="Calibri"/>
              <a:sym typeface="Calibri"/>
            </a:endParaRPr>
          </a:p>
          <a:p>
            <a:pPr indent="0" lvl="0" marL="0" marR="0" rtl="0" algn="ctr">
              <a:spcBef>
                <a:spcPts val="0"/>
              </a:spcBef>
              <a:spcAft>
                <a:spcPts val="0"/>
              </a:spcAft>
              <a:buNone/>
            </a:pPr>
            <a:r>
              <a:rPr lang="en-GB" sz="1100" u="sng">
                <a:solidFill>
                  <a:schemeClr val="lt1"/>
                </a:solidFill>
                <a:latin typeface="Calibri"/>
                <a:ea typeface="Calibri"/>
                <a:cs typeface="Calibri"/>
                <a:sym typeface="Calibri"/>
              </a:rPr>
              <a:t>Y2 History</a:t>
            </a:r>
            <a:endParaRPr/>
          </a:p>
          <a:p>
            <a:pPr indent="0" lvl="0" marL="0" marR="0" rtl="0" algn="ctr">
              <a:spcBef>
                <a:spcPts val="0"/>
              </a:spcBef>
              <a:spcAft>
                <a:spcPts val="0"/>
              </a:spcAft>
              <a:buNone/>
            </a:pPr>
            <a:r>
              <a:rPr b="1" lang="en-GB" sz="1100">
                <a:solidFill>
                  <a:schemeClr val="lt1"/>
                </a:solidFill>
                <a:latin typeface="Calibri"/>
                <a:ea typeface="Calibri"/>
                <a:cs typeface="Calibri"/>
                <a:sym typeface="Calibri"/>
              </a:rPr>
              <a:t>How Has Transport Changed Through Time? </a:t>
            </a:r>
            <a:endParaRPr/>
          </a:p>
          <a:p>
            <a:pPr indent="-171450" lvl="0" marL="171450" marR="0" rtl="0" algn="ctr">
              <a:spcBef>
                <a:spcPts val="0"/>
              </a:spcBef>
              <a:spcAft>
                <a:spcPts val="0"/>
              </a:spcAft>
              <a:buClr>
                <a:schemeClr val="lt1"/>
              </a:buClr>
              <a:buSzPts val="1100"/>
              <a:buFont typeface="Arial"/>
              <a:buChar char="•"/>
            </a:pPr>
            <a:r>
              <a:rPr lang="en-GB" sz="1100">
                <a:solidFill>
                  <a:schemeClr val="lt1"/>
                </a:solidFill>
                <a:latin typeface="Calibri"/>
                <a:ea typeface="Calibri"/>
                <a:cs typeface="Calibri"/>
                <a:sym typeface="Calibri"/>
              </a:rPr>
              <a:t>A study into the use and development of trains/railways/cars in this country and also the first aeroplane flight (a significant historical event).</a:t>
            </a:r>
            <a:endParaRPr/>
          </a:p>
          <a:p>
            <a:pPr indent="0" lvl="0" marL="0" marR="0" rtl="0" algn="ctr">
              <a:spcBef>
                <a:spcPts val="0"/>
              </a:spcBef>
              <a:spcAft>
                <a:spcPts val="0"/>
              </a:spcAft>
              <a:buNone/>
            </a:pPr>
            <a:r>
              <a:rPr b="1" lang="en-GB" sz="1100">
                <a:solidFill>
                  <a:schemeClr val="lt1"/>
                </a:solidFill>
                <a:latin typeface="Calibri"/>
                <a:ea typeface="Calibri"/>
                <a:cs typeface="Calibri"/>
                <a:sym typeface="Calibri"/>
              </a:rPr>
              <a:t>How Has Exploration Changed In The Last 150 Years? </a:t>
            </a:r>
            <a:endParaRPr/>
          </a:p>
          <a:p>
            <a:pPr indent="0" lvl="0" marL="0" marR="0" rtl="0" algn="ctr">
              <a:spcBef>
                <a:spcPts val="0"/>
              </a:spcBef>
              <a:spcAft>
                <a:spcPts val="0"/>
              </a:spcAft>
              <a:buNone/>
            </a:pPr>
            <a:r>
              <a:rPr lang="en-GB" sz="1100">
                <a:solidFill>
                  <a:schemeClr val="lt1"/>
                </a:solidFill>
                <a:latin typeface="Calibri"/>
                <a:ea typeface="Calibri"/>
                <a:cs typeface="Calibri"/>
                <a:sym typeface="Calibri"/>
              </a:rPr>
              <a:t>A comparative study of Robert Falcon Scott and Neil Armstrong (as well as learning about the history of space travel).</a:t>
            </a:r>
            <a:endParaRPr/>
          </a:p>
          <a:p>
            <a:pPr indent="-101600" lvl="0" marL="171450" marR="0" rtl="0" algn="ctr">
              <a:spcBef>
                <a:spcPts val="0"/>
              </a:spcBef>
              <a:spcAft>
                <a:spcPts val="0"/>
              </a:spcAft>
              <a:buClr>
                <a:schemeClr val="dk1"/>
              </a:buClr>
              <a:buSzPts val="1100"/>
              <a:buFont typeface="Arial"/>
              <a:buNone/>
            </a:pPr>
            <a:r>
              <a:t/>
            </a:r>
            <a:endParaRPr sz="1100">
              <a:solidFill>
                <a:schemeClr val="lt1"/>
              </a:solidFill>
              <a:latin typeface="Calibri"/>
              <a:ea typeface="Calibri"/>
              <a:cs typeface="Calibri"/>
              <a:sym typeface="Calibri"/>
            </a:endParaRPr>
          </a:p>
          <a:p>
            <a:pPr indent="0" lvl="0" marL="0" marR="0" rtl="0" algn="ctr">
              <a:spcBef>
                <a:spcPts val="0"/>
              </a:spcBef>
              <a:spcAft>
                <a:spcPts val="0"/>
              </a:spcAft>
              <a:buNone/>
            </a:pPr>
            <a:r>
              <a:rPr lang="en-GB" sz="1100" u="sng">
                <a:solidFill>
                  <a:schemeClr val="lt1"/>
                </a:solidFill>
                <a:latin typeface="Calibri"/>
                <a:ea typeface="Calibri"/>
                <a:cs typeface="Calibri"/>
                <a:sym typeface="Calibri"/>
              </a:rPr>
              <a:t>Y2 Design &amp; Technology</a:t>
            </a:r>
            <a:endParaRPr/>
          </a:p>
          <a:p>
            <a:pPr indent="-171450" lvl="0" marL="171450" marR="0" rtl="0" algn="ctr">
              <a:spcBef>
                <a:spcPts val="0"/>
              </a:spcBef>
              <a:spcAft>
                <a:spcPts val="0"/>
              </a:spcAft>
              <a:buClr>
                <a:schemeClr val="lt1"/>
              </a:buClr>
              <a:buSzPts val="1100"/>
              <a:buFont typeface="Arial"/>
              <a:buChar char="•"/>
            </a:pPr>
            <a:r>
              <a:rPr lang="en-GB" sz="1100">
                <a:solidFill>
                  <a:schemeClr val="lt1"/>
                </a:solidFill>
                <a:latin typeface="Calibri"/>
                <a:ea typeface="Calibri"/>
                <a:cs typeface="Calibri"/>
                <a:sym typeface="Calibri"/>
              </a:rPr>
              <a:t>Investigate a variety of vehicles and their uses and features</a:t>
            </a:r>
            <a:endParaRPr/>
          </a:p>
        </p:txBody>
      </p:sp>
      <p:sp>
        <p:nvSpPr>
          <p:cNvPr id="136" name="Google Shape;136;p4"/>
          <p:cNvSpPr/>
          <p:nvPr/>
        </p:nvSpPr>
        <p:spPr>
          <a:xfrm>
            <a:off x="3259123" y="3223978"/>
            <a:ext cx="1082180" cy="704675"/>
          </a:xfrm>
          <a:prstGeom prst="rightArrow">
            <a:avLst>
              <a:gd fmla="val 50000" name="adj1"/>
              <a:gd fmla="val 50000" name="adj2"/>
            </a:avLst>
          </a:prstGeom>
          <a:solidFill>
            <a:srgbClr val="ACB8CA"/>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7" name="Google Shape;137;p4"/>
          <p:cNvSpPr/>
          <p:nvPr/>
        </p:nvSpPr>
        <p:spPr>
          <a:xfrm>
            <a:off x="4462943" y="2471936"/>
            <a:ext cx="2835478" cy="2208760"/>
          </a:xfrm>
          <a:prstGeom prst="roundRect">
            <a:avLst>
              <a:gd fmla="val 16667" name="adj"/>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750" u="sng">
                <a:solidFill>
                  <a:schemeClr val="lt1"/>
                </a:solidFill>
                <a:latin typeface="Calibri"/>
                <a:ea typeface="Calibri"/>
                <a:cs typeface="Calibri"/>
                <a:sym typeface="Calibri"/>
              </a:rPr>
              <a:t>Reception</a:t>
            </a:r>
            <a:endParaRPr/>
          </a:p>
          <a:p>
            <a:pPr indent="0" lvl="0" marL="0" marR="0" rtl="0" algn="ctr">
              <a:spcBef>
                <a:spcPts val="0"/>
              </a:spcBef>
              <a:spcAft>
                <a:spcPts val="0"/>
              </a:spcAft>
              <a:buNone/>
            </a:pPr>
            <a:r>
              <a:t/>
            </a:r>
            <a:endParaRPr sz="1750" u="sng">
              <a:solidFill>
                <a:schemeClr val="lt1"/>
              </a:solidFill>
              <a:latin typeface="Calibri"/>
              <a:ea typeface="Calibri"/>
              <a:cs typeface="Calibri"/>
              <a:sym typeface="Calibri"/>
            </a:endParaRPr>
          </a:p>
          <a:p>
            <a:pPr indent="0" lvl="0" marL="0" marR="0" rtl="0" algn="ctr">
              <a:spcBef>
                <a:spcPts val="0"/>
              </a:spcBef>
              <a:spcAft>
                <a:spcPts val="0"/>
              </a:spcAft>
              <a:buNone/>
            </a:pPr>
            <a:r>
              <a:rPr lang="en-GB" sz="1750">
                <a:solidFill>
                  <a:schemeClr val="lt1"/>
                </a:solidFill>
                <a:latin typeface="Calibri"/>
                <a:ea typeface="Calibri"/>
                <a:cs typeface="Calibri"/>
                <a:sym typeface="Calibri"/>
              </a:rPr>
              <a:t>Journeys</a:t>
            </a:r>
            <a:endParaRPr/>
          </a:p>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8" name="Google Shape;138;p4"/>
          <p:cNvSpPr/>
          <p:nvPr/>
        </p:nvSpPr>
        <p:spPr>
          <a:xfrm>
            <a:off x="2161561" y="783558"/>
            <a:ext cx="6096000"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br>
              <a:rPr lang="en-GB" sz="1800">
                <a:solidFill>
                  <a:schemeClr val="dk1"/>
                </a:solidFill>
                <a:latin typeface="Calibri"/>
                <a:ea typeface="Calibri"/>
                <a:cs typeface="Calibri"/>
                <a:sym typeface="Calibri"/>
              </a:rPr>
            </a:br>
            <a:endParaRPr sz="1800">
              <a:solidFill>
                <a:schemeClr val="dk1"/>
              </a:solidFill>
              <a:latin typeface="Calibri"/>
              <a:ea typeface="Calibri"/>
              <a:cs typeface="Calibri"/>
              <a:sym typeface="Calibri"/>
            </a:endParaRPr>
          </a:p>
        </p:txBody>
      </p:sp>
      <p:sp>
        <p:nvSpPr>
          <p:cNvPr id="139" name="Google Shape;139;p4"/>
          <p:cNvSpPr/>
          <p:nvPr/>
        </p:nvSpPr>
        <p:spPr>
          <a:xfrm>
            <a:off x="298114" y="4713552"/>
            <a:ext cx="2742590" cy="2123658"/>
          </a:xfrm>
          <a:prstGeom prst="rect">
            <a:avLst/>
          </a:prstGeom>
          <a:noFill/>
          <a:ln>
            <a:noFill/>
          </a:ln>
        </p:spPr>
        <p:txBody>
          <a:bodyPr anchorCtr="0" anchor="t" bIns="45700" lIns="91425" spcFirstLastPara="1" rIns="91425" wrap="square" tIns="45700">
            <a:spAutoFit/>
          </a:bodyPr>
          <a:lstStyle/>
          <a:p>
            <a:pPr indent="-171450" lvl="0" marL="171450" marR="0" rtl="0" algn="l">
              <a:spcBef>
                <a:spcPts val="0"/>
              </a:spcBef>
              <a:spcAft>
                <a:spcPts val="0"/>
              </a:spcAft>
              <a:buClr>
                <a:srgbClr val="002060"/>
              </a:buClr>
              <a:buSzPts val="1100"/>
              <a:buFont typeface="Arial"/>
              <a:buChar char="•"/>
            </a:pPr>
            <a:r>
              <a:rPr lang="en-GB" sz="1100">
                <a:solidFill>
                  <a:srgbClr val="002060"/>
                </a:solidFill>
                <a:latin typeface="Arial"/>
                <a:ea typeface="Arial"/>
                <a:cs typeface="Arial"/>
                <a:sym typeface="Arial"/>
              </a:rPr>
              <a:t>Name different forms of transport e.g. car, bus, train, boat, aeroplane; and the different parts they have e.g. door, window, wheel, engine.</a:t>
            </a:r>
            <a:endParaRPr/>
          </a:p>
          <a:p>
            <a:pPr indent="-171450" lvl="0" marL="171450" marR="0" rtl="0" algn="l">
              <a:spcBef>
                <a:spcPts val="0"/>
              </a:spcBef>
              <a:spcAft>
                <a:spcPts val="0"/>
              </a:spcAft>
              <a:buClr>
                <a:srgbClr val="002060"/>
              </a:buClr>
              <a:buSzPts val="1100"/>
              <a:buFont typeface="Arial"/>
              <a:buChar char="•"/>
            </a:pPr>
            <a:r>
              <a:rPr lang="en-GB" sz="1100">
                <a:solidFill>
                  <a:srgbClr val="002060"/>
                </a:solidFill>
                <a:latin typeface="Arial"/>
                <a:ea typeface="Arial"/>
                <a:cs typeface="Arial"/>
                <a:sym typeface="Arial"/>
              </a:rPr>
              <a:t>Sort transport into those that fly in the sky, those that go through the water and those that go across the land. </a:t>
            </a:r>
            <a:endParaRPr/>
          </a:p>
          <a:p>
            <a:pPr indent="-171450" lvl="0" marL="171450" marR="0" rtl="0" algn="l">
              <a:spcBef>
                <a:spcPts val="0"/>
              </a:spcBef>
              <a:spcAft>
                <a:spcPts val="0"/>
              </a:spcAft>
              <a:buClr>
                <a:srgbClr val="002060"/>
              </a:buClr>
              <a:buSzPts val="1100"/>
              <a:buFont typeface="Arial"/>
              <a:buChar char="•"/>
            </a:pPr>
            <a:r>
              <a:rPr lang="en-GB" sz="1100">
                <a:solidFill>
                  <a:srgbClr val="002060"/>
                </a:solidFill>
                <a:latin typeface="Arial"/>
                <a:ea typeface="Arial"/>
                <a:cs typeface="Arial"/>
                <a:sym typeface="Arial"/>
              </a:rPr>
              <a:t>Talk about transport they’ve been on and look at holiday photographs, beginning to show an understanding that the</a:t>
            </a:r>
            <a:r>
              <a:rPr lang="en-GB" sz="1100">
                <a:solidFill>
                  <a:srgbClr val="002060"/>
                </a:solidFill>
              </a:rPr>
              <a:t>re</a:t>
            </a:r>
            <a:r>
              <a:rPr lang="en-GB" sz="1100">
                <a:solidFill>
                  <a:srgbClr val="002060"/>
                </a:solidFill>
                <a:latin typeface="Arial"/>
                <a:ea typeface="Arial"/>
                <a:cs typeface="Arial"/>
                <a:sym typeface="Arial"/>
              </a:rPr>
              <a:t> are different countries in the world.</a:t>
            </a:r>
            <a:endParaRPr/>
          </a:p>
        </p:txBody>
      </p:sp>
      <p:sp>
        <p:nvSpPr>
          <p:cNvPr id="140" name="Google Shape;140;p4"/>
          <p:cNvSpPr/>
          <p:nvPr/>
        </p:nvSpPr>
        <p:spPr>
          <a:xfrm>
            <a:off x="4584154" y="4745552"/>
            <a:ext cx="2593056" cy="1954381"/>
          </a:xfrm>
          <a:prstGeom prst="rect">
            <a:avLst/>
          </a:prstGeom>
          <a:noFill/>
          <a:ln>
            <a:noFill/>
          </a:ln>
        </p:spPr>
        <p:txBody>
          <a:bodyPr anchorCtr="0" anchor="t" bIns="45700" lIns="91425" spcFirstLastPara="1" rIns="91425" wrap="square" tIns="45700">
            <a:spAutoFit/>
          </a:bodyPr>
          <a:lstStyle/>
          <a:p>
            <a:pPr indent="-171450" lvl="0" marL="171450" marR="0" rtl="0" algn="l">
              <a:spcBef>
                <a:spcPts val="0"/>
              </a:spcBef>
              <a:spcAft>
                <a:spcPts val="0"/>
              </a:spcAft>
              <a:buClr>
                <a:srgbClr val="002060"/>
              </a:buClr>
              <a:buSzPts val="1100"/>
              <a:buFont typeface="Arial"/>
              <a:buChar char="•"/>
            </a:pPr>
            <a:r>
              <a:rPr lang="en-GB" sz="1100">
                <a:solidFill>
                  <a:srgbClr val="002060"/>
                </a:solidFill>
                <a:latin typeface="Arial"/>
                <a:ea typeface="Arial"/>
                <a:cs typeface="Arial"/>
                <a:sym typeface="Arial"/>
              </a:rPr>
              <a:t>Discuss where you might go on a bus vs. where you might go on a boat.</a:t>
            </a:r>
            <a:endParaRPr/>
          </a:p>
          <a:p>
            <a:pPr indent="-171450" lvl="0" marL="171450" marR="0" rtl="0" algn="l">
              <a:spcBef>
                <a:spcPts val="0"/>
              </a:spcBef>
              <a:spcAft>
                <a:spcPts val="0"/>
              </a:spcAft>
              <a:buClr>
                <a:srgbClr val="002060"/>
              </a:buClr>
              <a:buSzPts val="1100"/>
              <a:buFont typeface="Arial"/>
              <a:buChar char="•"/>
            </a:pPr>
            <a:r>
              <a:rPr lang="en-GB" sz="1100">
                <a:solidFill>
                  <a:srgbClr val="002060"/>
                </a:solidFill>
                <a:latin typeface="Arial"/>
                <a:ea typeface="Arial"/>
                <a:cs typeface="Arial"/>
                <a:sym typeface="Arial"/>
              </a:rPr>
              <a:t>Discuss what transport is needed to get to a different country.</a:t>
            </a:r>
            <a:endParaRPr/>
          </a:p>
          <a:p>
            <a:pPr indent="-171450" lvl="0" marL="171450" marR="0" rtl="0" algn="l">
              <a:spcBef>
                <a:spcPts val="0"/>
              </a:spcBef>
              <a:spcAft>
                <a:spcPts val="0"/>
              </a:spcAft>
              <a:buClr>
                <a:srgbClr val="002060"/>
              </a:buClr>
              <a:buSzPts val="1100"/>
              <a:buFont typeface="Arial"/>
              <a:buChar char="•"/>
            </a:pPr>
            <a:r>
              <a:rPr lang="en-GB" sz="1100">
                <a:solidFill>
                  <a:srgbClr val="002060"/>
                </a:solidFill>
                <a:latin typeface="Arial"/>
                <a:ea typeface="Arial"/>
                <a:cs typeface="Arial"/>
                <a:sym typeface="Arial"/>
              </a:rPr>
              <a:t>Look at family photographs of places they have been to and talk about how they got there. </a:t>
            </a:r>
            <a:endParaRPr/>
          </a:p>
          <a:p>
            <a:pPr indent="-171450" lvl="0" marL="171450" marR="0" rtl="0" algn="l">
              <a:spcBef>
                <a:spcPts val="0"/>
              </a:spcBef>
              <a:spcAft>
                <a:spcPts val="0"/>
              </a:spcAft>
              <a:buClr>
                <a:srgbClr val="002060"/>
              </a:buClr>
              <a:buSzPts val="1100"/>
              <a:buFont typeface="Arial"/>
              <a:buChar char="•"/>
            </a:pPr>
            <a:r>
              <a:rPr lang="en-GB" sz="1100">
                <a:solidFill>
                  <a:srgbClr val="002060"/>
                </a:solidFill>
                <a:latin typeface="Arial"/>
                <a:ea typeface="Arial"/>
                <a:cs typeface="Arial"/>
                <a:sym typeface="Arial"/>
              </a:rPr>
              <a:t>Look at images of transport in the past to understand that things were different before they were born. </a:t>
            </a:r>
            <a:endParaRPr sz="1100">
              <a:solidFill>
                <a:schemeClr val="dk1"/>
              </a:solidFill>
              <a:latin typeface="Calibri"/>
              <a:ea typeface="Calibri"/>
              <a:cs typeface="Calibri"/>
              <a:sym typeface="Calibri"/>
            </a:endParaRPr>
          </a:p>
        </p:txBody>
      </p:sp>
      <p:pic>
        <p:nvPicPr>
          <p:cNvPr id="141" name="Google Shape;141;p4"/>
          <p:cNvPicPr preferRelativeResize="0"/>
          <p:nvPr/>
        </p:nvPicPr>
        <p:blipFill rotWithShape="1">
          <a:blip r:embed="rId4">
            <a:alphaModFix/>
          </a:blip>
          <a:srcRect b="35205" l="0" r="0" t="0"/>
          <a:stretch/>
        </p:blipFill>
        <p:spPr>
          <a:xfrm>
            <a:off x="961178" y="3526343"/>
            <a:ext cx="1610048" cy="1043227"/>
          </a:xfrm>
          <a:prstGeom prst="rect">
            <a:avLst/>
          </a:prstGeom>
          <a:noFill/>
          <a:ln>
            <a:noFill/>
          </a:ln>
        </p:spPr>
      </p:pic>
      <p:pic>
        <p:nvPicPr>
          <p:cNvPr id="142" name="Google Shape;142;p4"/>
          <p:cNvPicPr preferRelativeResize="0"/>
          <p:nvPr/>
        </p:nvPicPr>
        <p:blipFill rotWithShape="1">
          <a:blip r:embed="rId5">
            <a:alphaModFix/>
          </a:blip>
          <a:srcRect b="0" l="0" r="0" t="0"/>
          <a:stretch/>
        </p:blipFill>
        <p:spPr>
          <a:xfrm>
            <a:off x="5419171" y="3823613"/>
            <a:ext cx="996377" cy="996377"/>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5"/>
          <p:cNvSpPr txBox="1"/>
          <p:nvPr/>
        </p:nvSpPr>
        <p:spPr>
          <a:xfrm>
            <a:off x="0" y="198783"/>
            <a:ext cx="12191999" cy="58477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GB" sz="3200">
                <a:solidFill>
                  <a:schemeClr val="dk1"/>
                </a:solidFill>
                <a:latin typeface="Arial"/>
                <a:ea typeface="Arial"/>
                <a:cs typeface="Arial"/>
                <a:sym typeface="Arial"/>
              </a:rPr>
              <a:t>Summer 1</a:t>
            </a:r>
            <a:endParaRPr/>
          </a:p>
        </p:txBody>
      </p:sp>
      <p:pic>
        <p:nvPicPr>
          <p:cNvPr id="148" name="Google Shape;148;p5"/>
          <p:cNvPicPr preferRelativeResize="0"/>
          <p:nvPr/>
        </p:nvPicPr>
        <p:blipFill rotWithShape="1">
          <a:blip r:embed="rId3">
            <a:alphaModFix/>
          </a:blip>
          <a:srcRect b="0" l="0" r="0" t="0"/>
          <a:stretch/>
        </p:blipFill>
        <p:spPr>
          <a:xfrm>
            <a:off x="11391882" y="14932"/>
            <a:ext cx="781877" cy="938252"/>
          </a:xfrm>
          <a:prstGeom prst="rect">
            <a:avLst/>
          </a:prstGeom>
          <a:noFill/>
          <a:ln>
            <a:noFill/>
          </a:ln>
        </p:spPr>
      </p:pic>
      <p:sp>
        <p:nvSpPr>
          <p:cNvPr id="149" name="Google Shape;149;p5"/>
          <p:cNvSpPr/>
          <p:nvPr/>
        </p:nvSpPr>
        <p:spPr>
          <a:xfrm>
            <a:off x="251670" y="2421963"/>
            <a:ext cx="2835478" cy="2208760"/>
          </a:xfrm>
          <a:prstGeom prst="roundRect">
            <a:avLst>
              <a:gd fmla="val 16667" name="adj"/>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750" u="sng">
                <a:solidFill>
                  <a:schemeClr val="lt1"/>
                </a:solidFill>
                <a:latin typeface="Calibri"/>
                <a:ea typeface="Calibri"/>
                <a:cs typeface="Calibri"/>
                <a:sym typeface="Calibri"/>
              </a:rPr>
              <a:t>Nursery</a:t>
            </a:r>
            <a:endParaRPr/>
          </a:p>
          <a:p>
            <a:pPr indent="0" lvl="0" marL="0" marR="0" rtl="0" algn="ctr">
              <a:spcBef>
                <a:spcPts val="0"/>
              </a:spcBef>
              <a:spcAft>
                <a:spcPts val="0"/>
              </a:spcAft>
              <a:buNone/>
            </a:pPr>
            <a:r>
              <a:t/>
            </a:r>
            <a:endParaRPr sz="1750" u="sng">
              <a:solidFill>
                <a:schemeClr val="lt1"/>
              </a:solidFill>
              <a:latin typeface="Calibri"/>
              <a:ea typeface="Calibri"/>
              <a:cs typeface="Calibri"/>
              <a:sym typeface="Calibri"/>
            </a:endParaRPr>
          </a:p>
          <a:p>
            <a:pPr indent="0" lvl="0" marL="0" marR="0" rtl="0" algn="ctr">
              <a:spcBef>
                <a:spcPts val="0"/>
              </a:spcBef>
              <a:spcAft>
                <a:spcPts val="0"/>
              </a:spcAft>
              <a:buNone/>
            </a:pPr>
            <a:r>
              <a:rPr lang="en-GB" sz="1750">
                <a:solidFill>
                  <a:schemeClr val="lt1"/>
                </a:solidFill>
                <a:latin typeface="Calibri"/>
                <a:ea typeface="Calibri"/>
                <a:cs typeface="Calibri"/>
                <a:sym typeface="Calibri"/>
              </a:rPr>
              <a:t>Farm Animals and their Babies</a:t>
            </a:r>
            <a:endParaRPr/>
          </a:p>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0" name="Google Shape;150;p5"/>
          <p:cNvSpPr/>
          <p:nvPr/>
        </p:nvSpPr>
        <p:spPr>
          <a:xfrm>
            <a:off x="7232812" y="3223977"/>
            <a:ext cx="1082180" cy="704675"/>
          </a:xfrm>
          <a:prstGeom prst="rightArrow">
            <a:avLst>
              <a:gd fmla="val 50000" name="adj1"/>
              <a:gd fmla="val 50000" name="adj2"/>
            </a:avLst>
          </a:prstGeom>
          <a:solidFill>
            <a:srgbClr val="ACB8CA"/>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1" name="Google Shape;151;p5"/>
          <p:cNvSpPr/>
          <p:nvPr/>
        </p:nvSpPr>
        <p:spPr>
          <a:xfrm>
            <a:off x="8330751" y="914400"/>
            <a:ext cx="3861248" cy="5943600"/>
          </a:xfrm>
          <a:prstGeom prst="roundRect">
            <a:avLst>
              <a:gd fmla="val 16667" name="adj"/>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1050">
                <a:solidFill>
                  <a:schemeClr val="lt1"/>
                </a:solidFill>
                <a:latin typeface="Calibri"/>
                <a:ea typeface="Calibri"/>
                <a:cs typeface="Calibri"/>
                <a:sym typeface="Calibri"/>
              </a:rPr>
              <a:t>Prepares children for:</a:t>
            </a:r>
            <a:endParaRPr/>
          </a:p>
          <a:p>
            <a:pPr indent="0" lvl="0" marL="0" marR="0" rtl="0" algn="ctr">
              <a:spcBef>
                <a:spcPts val="0"/>
              </a:spcBef>
              <a:spcAft>
                <a:spcPts val="0"/>
              </a:spcAft>
              <a:buNone/>
            </a:pPr>
            <a:r>
              <a:t/>
            </a:r>
            <a:endParaRPr sz="1100" u="sng">
              <a:solidFill>
                <a:schemeClr val="lt1"/>
              </a:solidFill>
              <a:latin typeface="Calibri"/>
              <a:ea typeface="Calibri"/>
              <a:cs typeface="Calibri"/>
              <a:sym typeface="Calibri"/>
            </a:endParaRPr>
          </a:p>
          <a:p>
            <a:pPr indent="0" lvl="0" marL="0" marR="0" rtl="0" algn="ctr">
              <a:spcBef>
                <a:spcPts val="0"/>
              </a:spcBef>
              <a:spcAft>
                <a:spcPts val="0"/>
              </a:spcAft>
              <a:buNone/>
            </a:pPr>
            <a:r>
              <a:rPr lang="en-GB" sz="1050" u="sng">
                <a:solidFill>
                  <a:schemeClr val="lt1"/>
                </a:solidFill>
                <a:latin typeface="Calibri"/>
                <a:ea typeface="Calibri"/>
                <a:cs typeface="Calibri"/>
                <a:sym typeface="Calibri"/>
              </a:rPr>
              <a:t>Y1 Science</a:t>
            </a:r>
            <a:endParaRPr/>
          </a:p>
          <a:p>
            <a:pPr indent="0" lvl="0" marL="0" marR="0" rtl="0" algn="ctr">
              <a:spcBef>
                <a:spcPts val="0"/>
              </a:spcBef>
              <a:spcAft>
                <a:spcPts val="0"/>
              </a:spcAft>
              <a:buNone/>
            </a:pPr>
            <a:r>
              <a:rPr b="1" lang="en-GB" sz="1050">
                <a:solidFill>
                  <a:schemeClr val="lt1"/>
                </a:solidFill>
                <a:latin typeface="Calibri"/>
                <a:ea typeface="Calibri"/>
                <a:cs typeface="Calibri"/>
                <a:sym typeface="Calibri"/>
              </a:rPr>
              <a:t>Animals Including Humans (Biology):</a:t>
            </a:r>
            <a:endParaRPr/>
          </a:p>
          <a:p>
            <a:pPr indent="-171450" lvl="0" marL="171450" marR="0" rtl="0" algn="ctr">
              <a:spcBef>
                <a:spcPts val="0"/>
              </a:spcBef>
              <a:spcAft>
                <a:spcPts val="0"/>
              </a:spcAft>
              <a:buClr>
                <a:schemeClr val="lt1"/>
              </a:buClr>
              <a:buSzPts val="1050"/>
              <a:buFont typeface="Arial"/>
              <a:buChar char="•"/>
            </a:pPr>
            <a:r>
              <a:rPr lang="en-GB" sz="1050">
                <a:solidFill>
                  <a:schemeClr val="lt1"/>
                </a:solidFill>
                <a:latin typeface="Calibri"/>
                <a:ea typeface="Calibri"/>
                <a:cs typeface="Calibri"/>
                <a:sym typeface="Calibri"/>
              </a:rPr>
              <a:t>Identify, name, describe and compare a variety of common animals (fish, amphibians, reptiles, birds and mammals including pets)</a:t>
            </a:r>
            <a:endParaRPr/>
          </a:p>
          <a:p>
            <a:pPr indent="-171450" lvl="0" marL="171450" marR="0" rtl="0" algn="ctr">
              <a:spcBef>
                <a:spcPts val="0"/>
              </a:spcBef>
              <a:spcAft>
                <a:spcPts val="0"/>
              </a:spcAft>
              <a:buClr>
                <a:schemeClr val="lt1"/>
              </a:buClr>
              <a:buSzPts val="1050"/>
              <a:buFont typeface="Arial"/>
              <a:buChar char="•"/>
            </a:pPr>
            <a:r>
              <a:rPr lang="en-GB" sz="1050">
                <a:solidFill>
                  <a:schemeClr val="lt1"/>
                </a:solidFill>
                <a:latin typeface="Calibri"/>
                <a:ea typeface="Calibri"/>
                <a:cs typeface="Calibri"/>
                <a:sym typeface="Calibri"/>
              </a:rPr>
              <a:t>Group animals by what they eat and look at  examples of food chains</a:t>
            </a:r>
            <a:endParaRPr/>
          </a:p>
          <a:p>
            <a:pPr indent="0" lvl="0" marL="0" marR="0" rtl="0" algn="ctr">
              <a:spcBef>
                <a:spcPts val="0"/>
              </a:spcBef>
              <a:spcAft>
                <a:spcPts val="0"/>
              </a:spcAft>
              <a:buNone/>
            </a:pPr>
            <a:r>
              <a:rPr b="1" lang="en-GB" sz="1050">
                <a:solidFill>
                  <a:schemeClr val="lt1"/>
                </a:solidFill>
                <a:latin typeface="Calibri"/>
                <a:ea typeface="Calibri"/>
                <a:cs typeface="Calibri"/>
                <a:sym typeface="Calibri"/>
              </a:rPr>
              <a:t>Everyday Materials (Chemistry):</a:t>
            </a:r>
            <a:endParaRPr/>
          </a:p>
          <a:p>
            <a:pPr indent="-171450" lvl="0" marL="171450" marR="0" rtl="0" algn="ctr">
              <a:spcBef>
                <a:spcPts val="0"/>
              </a:spcBef>
              <a:spcAft>
                <a:spcPts val="0"/>
              </a:spcAft>
              <a:buClr>
                <a:schemeClr val="lt1"/>
              </a:buClr>
              <a:buSzPts val="1050"/>
              <a:buFont typeface="Arial"/>
              <a:buChar char="•"/>
            </a:pPr>
            <a:r>
              <a:rPr lang="en-GB" sz="1050">
                <a:solidFill>
                  <a:schemeClr val="lt1"/>
                </a:solidFill>
                <a:latin typeface="Calibri"/>
                <a:ea typeface="Calibri"/>
                <a:cs typeface="Calibri"/>
                <a:sym typeface="Calibri"/>
              </a:rPr>
              <a:t>Identify and name a variety of everyday materials. Distinguish between an object and the material it is made from</a:t>
            </a:r>
            <a:endParaRPr/>
          </a:p>
          <a:p>
            <a:pPr indent="-171450" lvl="0" marL="171450" marR="0" rtl="0" algn="ctr">
              <a:spcBef>
                <a:spcPts val="0"/>
              </a:spcBef>
              <a:spcAft>
                <a:spcPts val="0"/>
              </a:spcAft>
              <a:buClr>
                <a:schemeClr val="lt1"/>
              </a:buClr>
              <a:buSzPts val="1050"/>
              <a:buFont typeface="Arial"/>
              <a:buChar char="•"/>
            </a:pPr>
            <a:r>
              <a:rPr lang="en-GB" sz="1050">
                <a:solidFill>
                  <a:schemeClr val="lt1"/>
                </a:solidFill>
                <a:latin typeface="Calibri"/>
                <a:ea typeface="Calibri"/>
                <a:cs typeface="Calibri"/>
                <a:sym typeface="Calibri"/>
              </a:rPr>
              <a:t>Describe the physical properties of a variety of everyday materials</a:t>
            </a:r>
            <a:endParaRPr/>
          </a:p>
          <a:p>
            <a:pPr indent="0" lvl="0" marL="0" marR="0" rtl="0" algn="ctr">
              <a:spcBef>
                <a:spcPts val="0"/>
              </a:spcBef>
              <a:spcAft>
                <a:spcPts val="0"/>
              </a:spcAft>
              <a:buNone/>
            </a:pPr>
            <a:r>
              <a:t/>
            </a:r>
            <a:endParaRPr sz="1050" u="sng">
              <a:solidFill>
                <a:schemeClr val="lt1"/>
              </a:solidFill>
              <a:latin typeface="Calibri"/>
              <a:ea typeface="Calibri"/>
              <a:cs typeface="Calibri"/>
              <a:sym typeface="Calibri"/>
            </a:endParaRPr>
          </a:p>
          <a:p>
            <a:pPr indent="0" lvl="0" marL="0" marR="0" rtl="0" algn="ctr">
              <a:spcBef>
                <a:spcPts val="0"/>
              </a:spcBef>
              <a:spcAft>
                <a:spcPts val="0"/>
              </a:spcAft>
              <a:buNone/>
            </a:pPr>
            <a:r>
              <a:rPr lang="en-GB" sz="1050" u="sng">
                <a:solidFill>
                  <a:schemeClr val="lt1"/>
                </a:solidFill>
                <a:latin typeface="Calibri"/>
                <a:ea typeface="Calibri"/>
                <a:cs typeface="Calibri"/>
                <a:sym typeface="Calibri"/>
              </a:rPr>
              <a:t>Y2 Science</a:t>
            </a:r>
            <a:endParaRPr/>
          </a:p>
          <a:p>
            <a:pPr indent="0" lvl="0" marL="0" marR="0" rtl="0" algn="ctr">
              <a:spcBef>
                <a:spcPts val="0"/>
              </a:spcBef>
              <a:spcAft>
                <a:spcPts val="0"/>
              </a:spcAft>
              <a:buNone/>
            </a:pPr>
            <a:r>
              <a:rPr b="1" lang="en-GB" sz="1050">
                <a:solidFill>
                  <a:schemeClr val="lt1"/>
                </a:solidFill>
                <a:latin typeface="Calibri"/>
                <a:ea typeface="Calibri"/>
                <a:cs typeface="Calibri"/>
                <a:sym typeface="Calibri"/>
              </a:rPr>
              <a:t>Animals Including Humans (Biology):</a:t>
            </a:r>
            <a:endParaRPr/>
          </a:p>
          <a:p>
            <a:pPr indent="-171450" lvl="0" marL="171450" marR="0" rtl="0" algn="ctr">
              <a:spcBef>
                <a:spcPts val="0"/>
              </a:spcBef>
              <a:spcAft>
                <a:spcPts val="0"/>
              </a:spcAft>
              <a:buClr>
                <a:schemeClr val="lt1"/>
              </a:buClr>
              <a:buSzPts val="1050"/>
              <a:buFont typeface="Arial"/>
              <a:buChar char="•"/>
            </a:pPr>
            <a:r>
              <a:rPr lang="en-GB" sz="1050">
                <a:solidFill>
                  <a:schemeClr val="lt1"/>
                </a:solidFill>
                <a:latin typeface="Calibri"/>
                <a:ea typeface="Calibri"/>
                <a:cs typeface="Calibri"/>
                <a:sym typeface="Calibri"/>
              </a:rPr>
              <a:t>Know that animals have offspring which grow into adults. Identify and name adult and corresponding young from a range of animal species (pets, wild and farm animals) e.g. tiger and cub.</a:t>
            </a:r>
            <a:endParaRPr/>
          </a:p>
          <a:p>
            <a:pPr indent="0" lvl="0" marL="0" marR="0" rtl="0" algn="ctr">
              <a:spcBef>
                <a:spcPts val="0"/>
              </a:spcBef>
              <a:spcAft>
                <a:spcPts val="0"/>
              </a:spcAft>
              <a:buNone/>
            </a:pPr>
            <a:r>
              <a:t/>
            </a:r>
            <a:endParaRPr sz="1050" u="sng">
              <a:solidFill>
                <a:schemeClr val="lt1"/>
              </a:solidFill>
              <a:latin typeface="Calibri"/>
              <a:ea typeface="Calibri"/>
              <a:cs typeface="Calibri"/>
              <a:sym typeface="Calibri"/>
            </a:endParaRPr>
          </a:p>
          <a:p>
            <a:pPr indent="0" lvl="0" marL="0" marR="0" rtl="0" algn="ctr">
              <a:spcBef>
                <a:spcPts val="0"/>
              </a:spcBef>
              <a:spcAft>
                <a:spcPts val="0"/>
              </a:spcAft>
              <a:buNone/>
            </a:pPr>
            <a:r>
              <a:rPr lang="en-GB" sz="1050" u="sng">
                <a:solidFill>
                  <a:schemeClr val="lt1"/>
                </a:solidFill>
                <a:latin typeface="Calibri"/>
                <a:ea typeface="Calibri"/>
                <a:cs typeface="Calibri"/>
                <a:sym typeface="Calibri"/>
              </a:rPr>
              <a:t>Y1 Geography</a:t>
            </a:r>
            <a:endParaRPr/>
          </a:p>
          <a:p>
            <a:pPr indent="0" lvl="0" marL="0" marR="0" rtl="0" algn="ctr">
              <a:spcBef>
                <a:spcPts val="0"/>
              </a:spcBef>
              <a:spcAft>
                <a:spcPts val="0"/>
              </a:spcAft>
              <a:buNone/>
            </a:pPr>
            <a:r>
              <a:rPr b="1" lang="en-GB" sz="1050">
                <a:solidFill>
                  <a:schemeClr val="lt1"/>
                </a:solidFill>
                <a:latin typeface="Calibri"/>
                <a:ea typeface="Calibri"/>
                <a:cs typeface="Calibri"/>
                <a:sym typeface="Calibri"/>
              </a:rPr>
              <a:t>How Does The Weather In The UK Change During The Year?</a:t>
            </a:r>
            <a:endParaRPr/>
          </a:p>
          <a:p>
            <a:pPr indent="-171450" lvl="0" marL="171450" marR="0" rtl="0" algn="ctr">
              <a:spcBef>
                <a:spcPts val="0"/>
              </a:spcBef>
              <a:spcAft>
                <a:spcPts val="0"/>
              </a:spcAft>
              <a:buClr>
                <a:schemeClr val="lt1"/>
              </a:buClr>
              <a:buSzPts val="1050"/>
              <a:buFont typeface="Arial"/>
              <a:buChar char="•"/>
            </a:pPr>
            <a:r>
              <a:rPr lang="en-GB" sz="1050">
                <a:solidFill>
                  <a:schemeClr val="lt1"/>
                </a:solidFill>
                <a:latin typeface="Calibri"/>
                <a:ea typeface="Calibri"/>
                <a:cs typeface="Calibri"/>
                <a:sym typeface="Calibri"/>
              </a:rPr>
              <a:t>Children learn that there are four seasons in our country. In winter, there is less food for animals to eat and some hibernate. In Spring, many baby animals are born e.g. lambs and chicks.</a:t>
            </a:r>
            <a:endParaRPr/>
          </a:p>
          <a:p>
            <a:pPr indent="0" lvl="0" marL="0" marR="0" rtl="0" algn="ctr">
              <a:spcBef>
                <a:spcPts val="0"/>
              </a:spcBef>
              <a:spcAft>
                <a:spcPts val="0"/>
              </a:spcAft>
              <a:buNone/>
            </a:pPr>
            <a:r>
              <a:rPr b="1" lang="en-GB" sz="1050">
                <a:solidFill>
                  <a:schemeClr val="lt1"/>
                </a:solidFill>
                <a:latin typeface="Calibri"/>
                <a:ea typeface="Calibri"/>
                <a:cs typeface="Calibri"/>
                <a:sym typeface="Calibri"/>
              </a:rPr>
              <a:t>How Is Australia Different To The UK?</a:t>
            </a:r>
            <a:endParaRPr/>
          </a:p>
          <a:p>
            <a:pPr indent="-171450" lvl="0" marL="171450" marR="0" rtl="0" algn="ctr">
              <a:spcBef>
                <a:spcPts val="0"/>
              </a:spcBef>
              <a:spcAft>
                <a:spcPts val="0"/>
              </a:spcAft>
              <a:buClr>
                <a:schemeClr val="lt1"/>
              </a:buClr>
              <a:buSzPts val="1050"/>
              <a:buFont typeface="Arial"/>
              <a:buChar char="•"/>
            </a:pPr>
            <a:r>
              <a:rPr lang="en-GB" sz="1050">
                <a:solidFill>
                  <a:schemeClr val="lt1"/>
                </a:solidFill>
                <a:latin typeface="Calibri"/>
                <a:ea typeface="Calibri"/>
                <a:cs typeface="Calibri"/>
                <a:sym typeface="Calibri"/>
              </a:rPr>
              <a:t>Children learn about some of the physical features of Australia, some of the animals that can be found there and how they differ to animals found elsewhere on Earth</a:t>
            </a:r>
            <a:endParaRPr/>
          </a:p>
          <a:p>
            <a:pPr indent="0" lvl="0" marL="0" marR="0" rtl="0" algn="ctr">
              <a:spcBef>
                <a:spcPts val="0"/>
              </a:spcBef>
              <a:spcAft>
                <a:spcPts val="0"/>
              </a:spcAft>
              <a:buNone/>
            </a:pPr>
            <a:r>
              <a:t/>
            </a:r>
            <a:endParaRPr sz="1050" u="sng">
              <a:solidFill>
                <a:schemeClr val="lt1"/>
              </a:solidFill>
              <a:latin typeface="Calibri"/>
              <a:ea typeface="Calibri"/>
              <a:cs typeface="Calibri"/>
              <a:sym typeface="Calibri"/>
            </a:endParaRPr>
          </a:p>
          <a:p>
            <a:pPr indent="0" lvl="0" marL="0" marR="0" rtl="0" algn="ctr">
              <a:spcBef>
                <a:spcPts val="0"/>
              </a:spcBef>
              <a:spcAft>
                <a:spcPts val="0"/>
              </a:spcAft>
              <a:buNone/>
            </a:pPr>
            <a:r>
              <a:rPr lang="en-GB" sz="1050" u="sng">
                <a:solidFill>
                  <a:schemeClr val="lt1"/>
                </a:solidFill>
                <a:latin typeface="Calibri"/>
                <a:ea typeface="Calibri"/>
                <a:cs typeface="Calibri"/>
                <a:sym typeface="Calibri"/>
              </a:rPr>
              <a:t>Y2 PSHE</a:t>
            </a:r>
            <a:endParaRPr/>
          </a:p>
          <a:p>
            <a:pPr indent="-171450" lvl="0" marL="171450" marR="0" rtl="0" algn="ctr">
              <a:spcBef>
                <a:spcPts val="0"/>
              </a:spcBef>
              <a:spcAft>
                <a:spcPts val="0"/>
              </a:spcAft>
              <a:buClr>
                <a:schemeClr val="lt1"/>
              </a:buClr>
              <a:buSzPts val="1050"/>
              <a:buFont typeface="Arial"/>
              <a:buChar char="•"/>
            </a:pPr>
            <a:r>
              <a:rPr b="1" lang="en-GB" sz="1050">
                <a:solidFill>
                  <a:schemeClr val="lt1"/>
                </a:solidFill>
                <a:latin typeface="Calibri"/>
                <a:ea typeface="Calibri"/>
                <a:cs typeface="Calibri"/>
                <a:sym typeface="Calibri"/>
              </a:rPr>
              <a:t>Healthy Me: </a:t>
            </a:r>
            <a:r>
              <a:rPr lang="en-GB" sz="1050">
                <a:solidFill>
                  <a:schemeClr val="lt1"/>
                </a:solidFill>
                <a:latin typeface="Calibri"/>
                <a:ea typeface="Calibri"/>
                <a:cs typeface="Calibri"/>
                <a:sym typeface="Calibri"/>
              </a:rPr>
              <a:t>healthy eating and nutrition / good food choices</a:t>
            </a:r>
            <a:endParaRPr/>
          </a:p>
        </p:txBody>
      </p:sp>
      <p:sp>
        <p:nvSpPr>
          <p:cNvPr id="152" name="Google Shape;152;p5"/>
          <p:cNvSpPr/>
          <p:nvPr/>
        </p:nvSpPr>
        <p:spPr>
          <a:xfrm>
            <a:off x="3164752" y="3223977"/>
            <a:ext cx="1082180" cy="704675"/>
          </a:xfrm>
          <a:prstGeom prst="rightArrow">
            <a:avLst>
              <a:gd fmla="val 50000" name="adj1"/>
              <a:gd fmla="val 50000" name="adj2"/>
            </a:avLst>
          </a:prstGeom>
          <a:solidFill>
            <a:srgbClr val="ACB8CA"/>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3" name="Google Shape;153;p5"/>
          <p:cNvSpPr/>
          <p:nvPr/>
        </p:nvSpPr>
        <p:spPr>
          <a:xfrm>
            <a:off x="4320122" y="2421963"/>
            <a:ext cx="2835478" cy="2208760"/>
          </a:xfrm>
          <a:prstGeom prst="roundRect">
            <a:avLst>
              <a:gd fmla="val 16667" name="adj"/>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750" u="sng">
                <a:solidFill>
                  <a:schemeClr val="lt1"/>
                </a:solidFill>
                <a:latin typeface="Calibri"/>
                <a:ea typeface="Calibri"/>
                <a:cs typeface="Calibri"/>
                <a:sym typeface="Calibri"/>
              </a:rPr>
              <a:t>Reception</a:t>
            </a:r>
            <a:endParaRPr/>
          </a:p>
          <a:p>
            <a:pPr indent="0" lvl="0" marL="0" marR="0" rtl="0" algn="ctr">
              <a:spcBef>
                <a:spcPts val="0"/>
              </a:spcBef>
              <a:spcAft>
                <a:spcPts val="0"/>
              </a:spcAft>
              <a:buNone/>
            </a:pPr>
            <a:r>
              <a:t/>
            </a:r>
            <a:endParaRPr sz="1750" u="sng">
              <a:solidFill>
                <a:schemeClr val="lt1"/>
              </a:solidFill>
              <a:latin typeface="Calibri"/>
              <a:ea typeface="Calibri"/>
              <a:cs typeface="Calibri"/>
              <a:sym typeface="Calibri"/>
            </a:endParaRPr>
          </a:p>
          <a:p>
            <a:pPr indent="0" lvl="0" marL="0" marR="0" rtl="0" algn="ctr">
              <a:spcBef>
                <a:spcPts val="0"/>
              </a:spcBef>
              <a:spcAft>
                <a:spcPts val="0"/>
              </a:spcAft>
              <a:buNone/>
            </a:pPr>
            <a:r>
              <a:rPr lang="en-GB" sz="1750">
                <a:solidFill>
                  <a:schemeClr val="lt1"/>
                </a:solidFill>
                <a:latin typeface="Calibri"/>
                <a:ea typeface="Calibri"/>
                <a:cs typeface="Calibri"/>
                <a:sym typeface="Calibri"/>
              </a:rPr>
              <a:t>Farm Animals and their Produce</a:t>
            </a:r>
            <a:endParaRPr/>
          </a:p>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4" name="Google Shape;154;p5"/>
          <p:cNvSpPr/>
          <p:nvPr/>
        </p:nvSpPr>
        <p:spPr>
          <a:xfrm>
            <a:off x="2161561" y="783558"/>
            <a:ext cx="6096000"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br>
              <a:rPr lang="en-GB" sz="1800">
                <a:solidFill>
                  <a:schemeClr val="dk1"/>
                </a:solidFill>
                <a:latin typeface="Calibri"/>
                <a:ea typeface="Calibri"/>
                <a:cs typeface="Calibri"/>
                <a:sym typeface="Calibri"/>
              </a:rPr>
            </a:br>
            <a:endParaRPr sz="1800">
              <a:solidFill>
                <a:schemeClr val="dk1"/>
              </a:solidFill>
              <a:latin typeface="Calibri"/>
              <a:ea typeface="Calibri"/>
              <a:cs typeface="Calibri"/>
              <a:sym typeface="Calibri"/>
            </a:endParaRPr>
          </a:p>
        </p:txBody>
      </p:sp>
      <p:sp>
        <p:nvSpPr>
          <p:cNvPr id="155" name="Google Shape;155;p5"/>
          <p:cNvSpPr/>
          <p:nvPr/>
        </p:nvSpPr>
        <p:spPr>
          <a:xfrm>
            <a:off x="298113" y="4814883"/>
            <a:ext cx="2742592" cy="1615827"/>
          </a:xfrm>
          <a:prstGeom prst="rect">
            <a:avLst/>
          </a:prstGeom>
          <a:noFill/>
          <a:ln>
            <a:noFill/>
          </a:ln>
        </p:spPr>
        <p:txBody>
          <a:bodyPr anchorCtr="0" anchor="t" bIns="45700" lIns="91425" spcFirstLastPara="1" rIns="91425" wrap="square" tIns="45700">
            <a:spAutoFit/>
          </a:bodyPr>
          <a:lstStyle/>
          <a:p>
            <a:pPr indent="-171450" lvl="0" marL="171450" marR="0" rtl="0" algn="l">
              <a:spcBef>
                <a:spcPts val="0"/>
              </a:spcBef>
              <a:spcAft>
                <a:spcPts val="0"/>
              </a:spcAft>
              <a:buClr>
                <a:srgbClr val="002060"/>
              </a:buClr>
              <a:buSzPts val="1100"/>
              <a:buFont typeface="Arial"/>
              <a:buChar char="•"/>
            </a:pPr>
            <a:r>
              <a:rPr lang="en-GB" sz="1100">
                <a:solidFill>
                  <a:srgbClr val="002060"/>
                </a:solidFill>
                <a:latin typeface="Arial"/>
                <a:ea typeface="Arial"/>
                <a:cs typeface="Arial"/>
                <a:sym typeface="Arial"/>
              </a:rPr>
              <a:t>Use correct names for farm animals and their young e.g. cow and calf.</a:t>
            </a:r>
            <a:endParaRPr/>
          </a:p>
          <a:p>
            <a:pPr indent="-171450" lvl="0" marL="171450" marR="0" rtl="0" algn="l">
              <a:spcBef>
                <a:spcPts val="0"/>
              </a:spcBef>
              <a:spcAft>
                <a:spcPts val="0"/>
              </a:spcAft>
              <a:buClr>
                <a:srgbClr val="002060"/>
              </a:buClr>
              <a:buSzPts val="1100"/>
              <a:buFont typeface="Arial"/>
              <a:buChar char="•"/>
            </a:pPr>
            <a:r>
              <a:rPr lang="en-GB" sz="1100">
                <a:solidFill>
                  <a:srgbClr val="002060"/>
                </a:solidFill>
                <a:latin typeface="Arial"/>
                <a:ea typeface="Arial"/>
                <a:cs typeface="Arial"/>
                <a:sym typeface="Arial"/>
              </a:rPr>
              <a:t>Sort animals by those that can be found on a farm and those that can’t, sorting animals that have four legs etc.</a:t>
            </a:r>
            <a:endParaRPr/>
          </a:p>
          <a:p>
            <a:pPr indent="-171450" lvl="0" marL="171450" marR="0" rtl="0" algn="l">
              <a:spcBef>
                <a:spcPts val="0"/>
              </a:spcBef>
              <a:spcAft>
                <a:spcPts val="0"/>
              </a:spcAft>
              <a:buClr>
                <a:srgbClr val="002060"/>
              </a:buClr>
              <a:buSzPts val="1100"/>
              <a:buFont typeface="Arial"/>
              <a:buChar char="•"/>
            </a:pPr>
            <a:r>
              <a:rPr lang="en-GB" sz="1100">
                <a:solidFill>
                  <a:srgbClr val="002060"/>
                </a:solidFill>
                <a:latin typeface="Arial"/>
                <a:ea typeface="Arial"/>
                <a:cs typeface="Arial"/>
                <a:sym typeface="Arial"/>
              </a:rPr>
              <a:t>Find out more about a farm setting, the job of a farmer and talk about their own experiences of visiting a farm.</a:t>
            </a:r>
            <a:endParaRPr/>
          </a:p>
          <a:p>
            <a:pPr indent="-171450" lvl="0" marL="171450" marR="0" rtl="0" algn="l">
              <a:spcBef>
                <a:spcPts val="0"/>
              </a:spcBef>
              <a:spcAft>
                <a:spcPts val="0"/>
              </a:spcAft>
              <a:buClr>
                <a:srgbClr val="002060"/>
              </a:buClr>
              <a:buSzPts val="1100"/>
              <a:buFont typeface="Arial"/>
              <a:buChar char="•"/>
            </a:pPr>
            <a:r>
              <a:rPr lang="en-GB" sz="1100">
                <a:solidFill>
                  <a:srgbClr val="002060"/>
                </a:solidFill>
                <a:latin typeface="Arial"/>
                <a:ea typeface="Arial"/>
                <a:cs typeface="Arial"/>
                <a:sym typeface="Arial"/>
              </a:rPr>
              <a:t>Learn about how to care for animals.</a:t>
            </a:r>
            <a:endParaRPr sz="1800">
              <a:solidFill>
                <a:schemeClr val="dk1"/>
              </a:solidFill>
              <a:latin typeface="Calibri"/>
              <a:ea typeface="Calibri"/>
              <a:cs typeface="Calibri"/>
              <a:sym typeface="Calibri"/>
            </a:endParaRPr>
          </a:p>
        </p:txBody>
      </p:sp>
      <p:sp>
        <p:nvSpPr>
          <p:cNvPr id="156" name="Google Shape;156;p5"/>
          <p:cNvSpPr/>
          <p:nvPr/>
        </p:nvSpPr>
        <p:spPr>
          <a:xfrm>
            <a:off x="4366565" y="4791057"/>
            <a:ext cx="2742591" cy="1785104"/>
          </a:xfrm>
          <a:prstGeom prst="rect">
            <a:avLst/>
          </a:prstGeom>
          <a:noFill/>
          <a:ln>
            <a:noFill/>
          </a:ln>
        </p:spPr>
        <p:txBody>
          <a:bodyPr anchorCtr="0" anchor="t" bIns="45700" lIns="91425" spcFirstLastPara="1" rIns="91425" wrap="square" tIns="45700">
            <a:spAutoFit/>
          </a:bodyPr>
          <a:lstStyle/>
          <a:p>
            <a:pPr indent="-171450" lvl="0" marL="171450" marR="0" rtl="0" algn="l">
              <a:spcBef>
                <a:spcPts val="0"/>
              </a:spcBef>
              <a:spcAft>
                <a:spcPts val="0"/>
              </a:spcAft>
              <a:buClr>
                <a:srgbClr val="002060"/>
              </a:buClr>
              <a:buSzPts val="1100"/>
              <a:buFont typeface="Arial"/>
              <a:buChar char="•"/>
            </a:pPr>
            <a:r>
              <a:rPr lang="en-GB" sz="1100">
                <a:solidFill>
                  <a:srgbClr val="002060"/>
                </a:solidFill>
                <a:latin typeface="Arial"/>
                <a:ea typeface="Arial"/>
                <a:cs typeface="Arial"/>
                <a:sym typeface="Arial"/>
              </a:rPr>
              <a:t>Learn about how farm animals help us and provide us with essential food and materials e.g. milk, cheese and wool.</a:t>
            </a:r>
            <a:endParaRPr/>
          </a:p>
          <a:p>
            <a:pPr indent="-171450" lvl="0" marL="171450" marR="0" rtl="0" algn="l">
              <a:spcBef>
                <a:spcPts val="0"/>
              </a:spcBef>
              <a:spcAft>
                <a:spcPts val="0"/>
              </a:spcAft>
              <a:buClr>
                <a:srgbClr val="002060"/>
              </a:buClr>
              <a:buSzPts val="1100"/>
              <a:buFont typeface="Arial"/>
              <a:buChar char="•"/>
            </a:pPr>
            <a:r>
              <a:rPr lang="en-GB" sz="1100">
                <a:solidFill>
                  <a:srgbClr val="002060"/>
                </a:solidFill>
                <a:latin typeface="Arial"/>
                <a:ea typeface="Arial"/>
                <a:cs typeface="Arial"/>
                <a:sym typeface="Arial"/>
              </a:rPr>
              <a:t>Discuss how milk and eggs are used in cooking. </a:t>
            </a:r>
            <a:endParaRPr/>
          </a:p>
          <a:p>
            <a:pPr indent="-171450" lvl="0" marL="171450" marR="0" rtl="0" algn="l">
              <a:spcBef>
                <a:spcPts val="0"/>
              </a:spcBef>
              <a:spcAft>
                <a:spcPts val="0"/>
              </a:spcAft>
              <a:buClr>
                <a:srgbClr val="002060"/>
              </a:buClr>
              <a:buSzPts val="1100"/>
              <a:buFont typeface="Arial"/>
              <a:buChar char="•"/>
            </a:pPr>
            <a:r>
              <a:rPr lang="en-GB" sz="1100">
                <a:solidFill>
                  <a:srgbClr val="002060"/>
                </a:solidFill>
                <a:latin typeface="Arial"/>
                <a:ea typeface="Arial"/>
                <a:cs typeface="Arial"/>
                <a:sym typeface="Arial"/>
              </a:rPr>
              <a:t>Explore simple properties of materials and their uses e.g. wool is warm and is used to make jumpers.</a:t>
            </a:r>
            <a:endParaRPr/>
          </a:p>
          <a:p>
            <a:pPr indent="-171450" lvl="0" marL="171450" marR="0" rtl="0" algn="l">
              <a:spcBef>
                <a:spcPts val="0"/>
              </a:spcBef>
              <a:spcAft>
                <a:spcPts val="0"/>
              </a:spcAft>
              <a:buClr>
                <a:srgbClr val="002060"/>
              </a:buClr>
              <a:buSzPts val="1100"/>
              <a:buFont typeface="Arial"/>
              <a:buChar char="•"/>
            </a:pPr>
            <a:r>
              <a:rPr lang="en-GB" sz="1100">
                <a:solidFill>
                  <a:srgbClr val="002060"/>
                </a:solidFill>
                <a:latin typeface="Arial"/>
                <a:ea typeface="Arial"/>
                <a:cs typeface="Arial"/>
                <a:sym typeface="Arial"/>
              </a:rPr>
              <a:t>Use vocabulary such as rough, smooth, soft and hard. </a:t>
            </a:r>
            <a:endParaRPr sz="1800">
              <a:solidFill>
                <a:schemeClr val="dk1"/>
              </a:solidFill>
              <a:latin typeface="Calibri"/>
              <a:ea typeface="Calibri"/>
              <a:cs typeface="Calibri"/>
              <a:sym typeface="Calibri"/>
            </a:endParaRPr>
          </a:p>
        </p:txBody>
      </p:sp>
      <p:pic>
        <p:nvPicPr>
          <p:cNvPr id="157" name="Google Shape;157;p5"/>
          <p:cNvPicPr preferRelativeResize="0"/>
          <p:nvPr/>
        </p:nvPicPr>
        <p:blipFill rotWithShape="1">
          <a:blip r:embed="rId4">
            <a:alphaModFix/>
          </a:blip>
          <a:srcRect b="19585" l="0" r="0" t="0"/>
          <a:stretch/>
        </p:blipFill>
        <p:spPr>
          <a:xfrm>
            <a:off x="1102459" y="3829022"/>
            <a:ext cx="1059102" cy="851674"/>
          </a:xfrm>
          <a:prstGeom prst="rect">
            <a:avLst/>
          </a:prstGeom>
          <a:noFill/>
          <a:ln>
            <a:noFill/>
          </a:ln>
        </p:spPr>
      </p:pic>
      <p:pic>
        <p:nvPicPr>
          <p:cNvPr id="158" name="Google Shape;158;p5"/>
          <p:cNvPicPr preferRelativeResize="0"/>
          <p:nvPr/>
        </p:nvPicPr>
        <p:blipFill rotWithShape="1">
          <a:blip r:embed="rId5">
            <a:alphaModFix/>
          </a:blip>
          <a:srcRect b="23152" l="0" r="0" t="0"/>
          <a:stretch/>
        </p:blipFill>
        <p:spPr>
          <a:xfrm>
            <a:off x="5410982" y="3928652"/>
            <a:ext cx="878320" cy="67496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6"/>
          <p:cNvSpPr txBox="1"/>
          <p:nvPr/>
        </p:nvSpPr>
        <p:spPr>
          <a:xfrm>
            <a:off x="0" y="198783"/>
            <a:ext cx="12191999" cy="58477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GB" sz="3200">
                <a:solidFill>
                  <a:schemeClr val="dk1"/>
                </a:solidFill>
                <a:latin typeface="Arial"/>
                <a:ea typeface="Arial"/>
                <a:cs typeface="Arial"/>
                <a:sym typeface="Arial"/>
              </a:rPr>
              <a:t>Summer 2</a:t>
            </a:r>
            <a:endParaRPr/>
          </a:p>
        </p:txBody>
      </p:sp>
      <p:pic>
        <p:nvPicPr>
          <p:cNvPr id="164" name="Google Shape;164;p6"/>
          <p:cNvPicPr preferRelativeResize="0"/>
          <p:nvPr/>
        </p:nvPicPr>
        <p:blipFill rotWithShape="1">
          <a:blip r:embed="rId3">
            <a:alphaModFix/>
          </a:blip>
          <a:srcRect b="0" l="0" r="0" t="0"/>
          <a:stretch/>
        </p:blipFill>
        <p:spPr>
          <a:xfrm>
            <a:off x="11135139" y="0"/>
            <a:ext cx="964095" cy="1156914"/>
          </a:xfrm>
          <a:prstGeom prst="rect">
            <a:avLst/>
          </a:prstGeom>
          <a:noFill/>
          <a:ln>
            <a:noFill/>
          </a:ln>
        </p:spPr>
      </p:pic>
      <p:sp>
        <p:nvSpPr>
          <p:cNvPr id="165" name="Google Shape;165;p6"/>
          <p:cNvSpPr/>
          <p:nvPr/>
        </p:nvSpPr>
        <p:spPr>
          <a:xfrm>
            <a:off x="251670" y="2421963"/>
            <a:ext cx="2835478" cy="2208760"/>
          </a:xfrm>
          <a:prstGeom prst="roundRect">
            <a:avLst>
              <a:gd fmla="val 16667" name="adj"/>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750" u="sng">
                <a:solidFill>
                  <a:schemeClr val="lt1"/>
                </a:solidFill>
                <a:latin typeface="Calibri"/>
                <a:ea typeface="Calibri"/>
                <a:cs typeface="Calibri"/>
                <a:sym typeface="Calibri"/>
              </a:rPr>
              <a:t>Nursery</a:t>
            </a:r>
            <a:endParaRPr/>
          </a:p>
          <a:p>
            <a:pPr indent="0" lvl="0" marL="0" marR="0" rtl="0" algn="ctr">
              <a:spcBef>
                <a:spcPts val="0"/>
              </a:spcBef>
              <a:spcAft>
                <a:spcPts val="0"/>
              </a:spcAft>
              <a:buNone/>
            </a:pPr>
            <a:r>
              <a:t/>
            </a:r>
            <a:endParaRPr sz="1750" u="sng">
              <a:solidFill>
                <a:schemeClr val="lt1"/>
              </a:solidFill>
              <a:latin typeface="Calibri"/>
              <a:ea typeface="Calibri"/>
              <a:cs typeface="Calibri"/>
              <a:sym typeface="Calibri"/>
            </a:endParaRPr>
          </a:p>
          <a:p>
            <a:pPr indent="0" lvl="0" marL="0" marR="0" rtl="0" algn="ctr">
              <a:spcBef>
                <a:spcPts val="0"/>
              </a:spcBef>
              <a:spcAft>
                <a:spcPts val="0"/>
              </a:spcAft>
              <a:buNone/>
            </a:pPr>
            <a:r>
              <a:rPr lang="en-GB" sz="1750">
                <a:solidFill>
                  <a:schemeClr val="lt1"/>
                </a:solidFill>
                <a:latin typeface="Calibri"/>
                <a:ea typeface="Calibri"/>
                <a:cs typeface="Calibri"/>
                <a:sym typeface="Calibri"/>
              </a:rPr>
              <a:t>Growing Plants</a:t>
            </a:r>
            <a:endParaRPr/>
          </a:p>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6" name="Google Shape;166;p6"/>
          <p:cNvSpPr/>
          <p:nvPr/>
        </p:nvSpPr>
        <p:spPr>
          <a:xfrm>
            <a:off x="7420061" y="3223977"/>
            <a:ext cx="1082180" cy="704675"/>
          </a:xfrm>
          <a:prstGeom prst="rightArrow">
            <a:avLst>
              <a:gd fmla="val 50000" name="adj1"/>
              <a:gd fmla="val 50000" name="adj2"/>
            </a:avLst>
          </a:prstGeom>
          <a:solidFill>
            <a:srgbClr val="ACB8CA"/>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7" name="Google Shape;167;p6"/>
          <p:cNvSpPr/>
          <p:nvPr/>
        </p:nvSpPr>
        <p:spPr>
          <a:xfrm>
            <a:off x="8623880" y="1110698"/>
            <a:ext cx="3316450" cy="5701085"/>
          </a:xfrm>
          <a:prstGeom prst="roundRect">
            <a:avLst>
              <a:gd fmla="val 16667" name="adj"/>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u="sng">
              <a:solidFill>
                <a:schemeClr val="lt1"/>
              </a:solidFill>
              <a:latin typeface="Calibri"/>
              <a:ea typeface="Calibri"/>
              <a:cs typeface="Calibri"/>
              <a:sym typeface="Calibri"/>
            </a:endParaRPr>
          </a:p>
          <a:p>
            <a:pPr indent="0" lvl="0" marL="0" marR="0" rtl="0" algn="ctr">
              <a:spcBef>
                <a:spcPts val="0"/>
              </a:spcBef>
              <a:spcAft>
                <a:spcPts val="0"/>
              </a:spcAft>
              <a:buNone/>
            </a:pPr>
            <a:r>
              <a:rPr b="1" lang="en-GB" sz="1100">
                <a:solidFill>
                  <a:schemeClr val="lt1"/>
                </a:solidFill>
                <a:latin typeface="Calibri"/>
                <a:ea typeface="Calibri"/>
                <a:cs typeface="Calibri"/>
                <a:sym typeface="Calibri"/>
              </a:rPr>
              <a:t>Prepares children for:</a:t>
            </a:r>
            <a:endParaRPr/>
          </a:p>
          <a:p>
            <a:pPr indent="0" lvl="0" marL="0" marR="0" rtl="0" algn="ctr">
              <a:spcBef>
                <a:spcPts val="0"/>
              </a:spcBef>
              <a:spcAft>
                <a:spcPts val="0"/>
              </a:spcAft>
              <a:buNone/>
            </a:pPr>
            <a:r>
              <a:t/>
            </a:r>
            <a:endParaRPr sz="1100" u="sng">
              <a:solidFill>
                <a:schemeClr val="lt1"/>
              </a:solidFill>
              <a:highlight>
                <a:srgbClr val="FFFF00"/>
              </a:highlight>
              <a:latin typeface="Calibri"/>
              <a:ea typeface="Calibri"/>
              <a:cs typeface="Calibri"/>
              <a:sym typeface="Calibri"/>
            </a:endParaRPr>
          </a:p>
          <a:p>
            <a:pPr indent="0" lvl="0" marL="0" marR="0" rtl="0" algn="ctr">
              <a:spcBef>
                <a:spcPts val="0"/>
              </a:spcBef>
              <a:spcAft>
                <a:spcPts val="0"/>
              </a:spcAft>
              <a:buNone/>
            </a:pPr>
            <a:r>
              <a:rPr lang="en-GB" sz="1100" u="sng">
                <a:solidFill>
                  <a:schemeClr val="lt1"/>
                </a:solidFill>
                <a:latin typeface="Calibri"/>
                <a:ea typeface="Calibri"/>
                <a:cs typeface="Calibri"/>
                <a:sym typeface="Calibri"/>
              </a:rPr>
              <a:t>Y1 Science</a:t>
            </a:r>
            <a:endParaRPr/>
          </a:p>
          <a:p>
            <a:pPr indent="0" lvl="0" marL="0" marR="0" rtl="0" algn="ctr">
              <a:spcBef>
                <a:spcPts val="0"/>
              </a:spcBef>
              <a:spcAft>
                <a:spcPts val="0"/>
              </a:spcAft>
              <a:buNone/>
            </a:pPr>
            <a:r>
              <a:rPr b="1" lang="en-GB" sz="1100">
                <a:solidFill>
                  <a:schemeClr val="lt1"/>
                </a:solidFill>
                <a:latin typeface="Calibri"/>
                <a:ea typeface="Calibri"/>
                <a:cs typeface="Calibri"/>
                <a:sym typeface="Calibri"/>
              </a:rPr>
              <a:t>Plants (Biology): </a:t>
            </a:r>
            <a:endParaRPr/>
          </a:p>
          <a:p>
            <a:pPr indent="-171450" lvl="0" marL="171450" marR="0" rtl="0" algn="ctr">
              <a:spcBef>
                <a:spcPts val="0"/>
              </a:spcBef>
              <a:spcAft>
                <a:spcPts val="0"/>
              </a:spcAft>
              <a:buClr>
                <a:schemeClr val="lt1"/>
              </a:buClr>
              <a:buSzPts val="1100"/>
              <a:buFont typeface="Arial"/>
              <a:buChar char="•"/>
            </a:pPr>
            <a:r>
              <a:rPr lang="en-GB" sz="1100">
                <a:solidFill>
                  <a:schemeClr val="lt1"/>
                </a:solidFill>
                <a:latin typeface="Calibri"/>
                <a:ea typeface="Calibri"/>
                <a:cs typeface="Calibri"/>
                <a:sym typeface="Calibri"/>
              </a:rPr>
              <a:t>Identify and describe the basic structure of a variety of common flowering plants, including trees.</a:t>
            </a:r>
            <a:endParaRPr/>
          </a:p>
          <a:p>
            <a:pPr indent="0" lvl="0" marL="0" marR="0" rtl="0" algn="ctr">
              <a:spcBef>
                <a:spcPts val="0"/>
              </a:spcBef>
              <a:spcAft>
                <a:spcPts val="0"/>
              </a:spcAft>
              <a:buNone/>
            </a:pPr>
            <a:r>
              <a:t/>
            </a:r>
            <a:endParaRPr sz="1100" u="sng">
              <a:solidFill>
                <a:schemeClr val="lt1"/>
              </a:solidFill>
              <a:latin typeface="Calibri"/>
              <a:ea typeface="Calibri"/>
              <a:cs typeface="Calibri"/>
              <a:sym typeface="Calibri"/>
            </a:endParaRPr>
          </a:p>
          <a:p>
            <a:pPr indent="0" lvl="0" marL="0" marR="0" rtl="0" algn="ctr">
              <a:spcBef>
                <a:spcPts val="0"/>
              </a:spcBef>
              <a:spcAft>
                <a:spcPts val="0"/>
              </a:spcAft>
              <a:buNone/>
            </a:pPr>
            <a:r>
              <a:rPr lang="en-GB" sz="1100" u="sng">
                <a:solidFill>
                  <a:schemeClr val="lt1"/>
                </a:solidFill>
                <a:latin typeface="Calibri"/>
                <a:ea typeface="Calibri"/>
                <a:cs typeface="Calibri"/>
                <a:sym typeface="Calibri"/>
              </a:rPr>
              <a:t>Y2 Science</a:t>
            </a:r>
            <a:endParaRPr/>
          </a:p>
          <a:p>
            <a:pPr indent="0" lvl="0" marL="0" marR="0" rtl="0" algn="ctr">
              <a:spcBef>
                <a:spcPts val="0"/>
              </a:spcBef>
              <a:spcAft>
                <a:spcPts val="0"/>
              </a:spcAft>
              <a:buNone/>
            </a:pPr>
            <a:r>
              <a:rPr b="1" lang="en-GB" sz="1100">
                <a:solidFill>
                  <a:schemeClr val="lt1"/>
                </a:solidFill>
                <a:latin typeface="Calibri"/>
                <a:ea typeface="Calibri"/>
                <a:cs typeface="Calibri"/>
                <a:sym typeface="Calibri"/>
              </a:rPr>
              <a:t>Plants (Biology):</a:t>
            </a:r>
            <a:endParaRPr/>
          </a:p>
          <a:p>
            <a:pPr indent="-171450" lvl="0" marL="171450" marR="0" rtl="0" algn="ctr">
              <a:spcBef>
                <a:spcPts val="0"/>
              </a:spcBef>
              <a:spcAft>
                <a:spcPts val="0"/>
              </a:spcAft>
              <a:buClr>
                <a:schemeClr val="lt1"/>
              </a:buClr>
              <a:buSzPts val="1100"/>
              <a:buFont typeface="Arial"/>
              <a:buChar char="•"/>
            </a:pPr>
            <a:r>
              <a:rPr lang="en-GB" sz="1100">
                <a:solidFill>
                  <a:schemeClr val="lt1"/>
                </a:solidFill>
                <a:latin typeface="Calibri"/>
                <a:ea typeface="Calibri"/>
                <a:cs typeface="Calibri"/>
                <a:sym typeface="Calibri"/>
              </a:rPr>
              <a:t>Observe and describe how seeds and bulbs grow into mature plants.</a:t>
            </a:r>
            <a:endParaRPr/>
          </a:p>
          <a:p>
            <a:pPr indent="-171450" lvl="0" marL="171450" marR="0" rtl="0" algn="ctr">
              <a:spcBef>
                <a:spcPts val="0"/>
              </a:spcBef>
              <a:spcAft>
                <a:spcPts val="0"/>
              </a:spcAft>
              <a:buClr>
                <a:schemeClr val="lt1"/>
              </a:buClr>
              <a:buSzPts val="1100"/>
              <a:buFont typeface="Arial"/>
              <a:buChar char="•"/>
            </a:pPr>
            <a:r>
              <a:rPr lang="en-GB" sz="1100">
                <a:solidFill>
                  <a:schemeClr val="lt1"/>
                </a:solidFill>
                <a:latin typeface="Calibri"/>
                <a:ea typeface="Calibri"/>
                <a:cs typeface="Calibri"/>
                <a:sym typeface="Calibri"/>
              </a:rPr>
              <a:t>Find out and describe how plants need water, light and a suitable temperature to grow and stay healthy.</a:t>
            </a:r>
            <a:endParaRPr/>
          </a:p>
          <a:p>
            <a:pPr indent="0" lvl="0" marL="0" marR="0" rtl="0" algn="ctr">
              <a:spcBef>
                <a:spcPts val="0"/>
              </a:spcBef>
              <a:spcAft>
                <a:spcPts val="0"/>
              </a:spcAft>
              <a:buNone/>
            </a:pPr>
            <a:r>
              <a:rPr b="1" lang="en-GB" sz="1100">
                <a:solidFill>
                  <a:schemeClr val="lt1"/>
                </a:solidFill>
                <a:latin typeface="Calibri"/>
                <a:ea typeface="Calibri"/>
                <a:cs typeface="Calibri"/>
                <a:sym typeface="Calibri"/>
              </a:rPr>
              <a:t>Animals including Humans (Biology):</a:t>
            </a:r>
            <a:endParaRPr/>
          </a:p>
          <a:p>
            <a:pPr indent="-171450" lvl="0" marL="171450" marR="0" rtl="0" algn="ctr">
              <a:spcBef>
                <a:spcPts val="0"/>
              </a:spcBef>
              <a:spcAft>
                <a:spcPts val="0"/>
              </a:spcAft>
              <a:buClr>
                <a:schemeClr val="lt1"/>
              </a:buClr>
              <a:buSzPts val="1100"/>
              <a:buFont typeface="Arial"/>
              <a:buChar char="•"/>
            </a:pPr>
            <a:r>
              <a:rPr lang="en-GB" sz="1100">
                <a:solidFill>
                  <a:schemeClr val="lt1"/>
                </a:solidFill>
                <a:latin typeface="Calibri"/>
                <a:ea typeface="Calibri"/>
                <a:cs typeface="Calibri"/>
                <a:sym typeface="Calibri"/>
              </a:rPr>
              <a:t>Know that animals have offspring that grow into adults. Know that some animals, such as chickens and insects, lay eggs that hatch into young.</a:t>
            </a:r>
            <a:endParaRPr/>
          </a:p>
          <a:p>
            <a:pPr indent="-101600" lvl="0" marL="171450" marR="0" rtl="0" algn="ctr">
              <a:spcBef>
                <a:spcPts val="0"/>
              </a:spcBef>
              <a:spcAft>
                <a:spcPts val="0"/>
              </a:spcAft>
              <a:buClr>
                <a:schemeClr val="dk1"/>
              </a:buClr>
              <a:buSzPts val="1100"/>
              <a:buFont typeface="Arial"/>
              <a:buNone/>
            </a:pPr>
            <a:r>
              <a:t/>
            </a:r>
            <a:endParaRPr sz="1100">
              <a:solidFill>
                <a:schemeClr val="lt1"/>
              </a:solidFill>
              <a:latin typeface="Calibri"/>
              <a:ea typeface="Calibri"/>
              <a:cs typeface="Calibri"/>
              <a:sym typeface="Calibri"/>
            </a:endParaRPr>
          </a:p>
          <a:p>
            <a:pPr indent="0" lvl="0" marL="0" marR="0" rtl="0" algn="ctr">
              <a:spcBef>
                <a:spcPts val="0"/>
              </a:spcBef>
              <a:spcAft>
                <a:spcPts val="0"/>
              </a:spcAft>
              <a:buNone/>
            </a:pPr>
            <a:r>
              <a:rPr lang="en-GB" sz="1100" u="sng">
                <a:solidFill>
                  <a:schemeClr val="lt1"/>
                </a:solidFill>
                <a:latin typeface="Calibri"/>
                <a:ea typeface="Calibri"/>
                <a:cs typeface="Calibri"/>
                <a:sym typeface="Calibri"/>
              </a:rPr>
              <a:t>Y1 Art</a:t>
            </a:r>
            <a:endParaRPr/>
          </a:p>
          <a:p>
            <a:pPr indent="-171450" lvl="0" marL="171450" marR="0" rtl="0" algn="ctr">
              <a:spcBef>
                <a:spcPts val="0"/>
              </a:spcBef>
              <a:spcAft>
                <a:spcPts val="0"/>
              </a:spcAft>
              <a:buClr>
                <a:schemeClr val="lt1"/>
              </a:buClr>
              <a:buSzPts val="1100"/>
              <a:buFont typeface="Arial"/>
              <a:buChar char="•"/>
            </a:pPr>
            <a:r>
              <a:rPr b="1" lang="en-GB" sz="1100">
                <a:solidFill>
                  <a:schemeClr val="lt1"/>
                </a:solidFill>
                <a:latin typeface="Calibri"/>
                <a:ea typeface="Calibri"/>
                <a:cs typeface="Calibri"/>
                <a:sym typeface="Calibri"/>
              </a:rPr>
              <a:t>Observational Drawing: </a:t>
            </a:r>
            <a:r>
              <a:rPr lang="en-GB" sz="1100">
                <a:solidFill>
                  <a:schemeClr val="lt1"/>
                </a:solidFill>
                <a:latin typeface="Calibri"/>
                <a:ea typeface="Calibri"/>
                <a:cs typeface="Calibri"/>
                <a:sym typeface="Calibri"/>
              </a:rPr>
              <a:t>Wax Resist Autumn Leaves</a:t>
            </a:r>
            <a:endParaRPr b="1" sz="1100">
              <a:solidFill>
                <a:schemeClr val="lt1"/>
              </a:solidFill>
              <a:latin typeface="Calibri"/>
              <a:ea typeface="Calibri"/>
              <a:cs typeface="Calibri"/>
              <a:sym typeface="Calibri"/>
            </a:endParaRPr>
          </a:p>
          <a:p>
            <a:pPr indent="0" lvl="0" marL="0" marR="0" rtl="0" algn="ctr">
              <a:spcBef>
                <a:spcPts val="0"/>
              </a:spcBef>
              <a:spcAft>
                <a:spcPts val="0"/>
              </a:spcAft>
              <a:buNone/>
            </a:pPr>
            <a:r>
              <a:t/>
            </a:r>
            <a:endParaRPr sz="1100" u="sng">
              <a:solidFill>
                <a:schemeClr val="lt1"/>
              </a:solidFill>
              <a:latin typeface="Calibri"/>
              <a:ea typeface="Calibri"/>
              <a:cs typeface="Calibri"/>
              <a:sym typeface="Calibri"/>
            </a:endParaRPr>
          </a:p>
          <a:p>
            <a:pPr indent="0" lvl="0" marL="0" marR="0" rtl="0" algn="ctr">
              <a:spcBef>
                <a:spcPts val="0"/>
              </a:spcBef>
              <a:spcAft>
                <a:spcPts val="0"/>
              </a:spcAft>
              <a:buNone/>
            </a:pPr>
            <a:r>
              <a:rPr lang="en-GB" sz="1100" u="sng">
                <a:solidFill>
                  <a:schemeClr val="lt1"/>
                </a:solidFill>
                <a:latin typeface="Calibri"/>
                <a:ea typeface="Calibri"/>
                <a:cs typeface="Calibri"/>
                <a:sym typeface="Calibri"/>
              </a:rPr>
              <a:t>Y1 SRE</a:t>
            </a:r>
            <a:endParaRPr/>
          </a:p>
          <a:p>
            <a:pPr indent="-171450" lvl="0" marL="171450" marR="0" rtl="0" algn="ctr">
              <a:spcBef>
                <a:spcPts val="0"/>
              </a:spcBef>
              <a:spcAft>
                <a:spcPts val="0"/>
              </a:spcAft>
              <a:buClr>
                <a:schemeClr val="lt1"/>
              </a:buClr>
              <a:buSzPts val="1100"/>
              <a:buFont typeface="Arial"/>
              <a:buChar char="•"/>
            </a:pPr>
            <a:r>
              <a:rPr b="1" lang="en-GB" sz="1100">
                <a:solidFill>
                  <a:schemeClr val="lt1"/>
                </a:solidFill>
                <a:latin typeface="Calibri"/>
                <a:ea typeface="Calibri"/>
                <a:cs typeface="Calibri"/>
                <a:sym typeface="Calibri"/>
              </a:rPr>
              <a:t>Changing Me: </a:t>
            </a:r>
            <a:r>
              <a:rPr lang="en-GB" sz="1100">
                <a:solidFill>
                  <a:schemeClr val="lt1"/>
                </a:solidFill>
                <a:latin typeface="Calibri"/>
                <a:ea typeface="Calibri"/>
                <a:cs typeface="Calibri"/>
                <a:sym typeface="Calibri"/>
              </a:rPr>
              <a:t>lifecycles – animal and human</a:t>
            </a:r>
            <a:endParaRPr/>
          </a:p>
          <a:p>
            <a:pPr indent="-171450" lvl="0" marL="171450" marR="0" rtl="0" algn="ctr">
              <a:spcBef>
                <a:spcPts val="0"/>
              </a:spcBef>
              <a:spcAft>
                <a:spcPts val="0"/>
              </a:spcAft>
              <a:buClr>
                <a:schemeClr val="lt1"/>
              </a:buClr>
              <a:buSzPts val="1100"/>
              <a:buFont typeface="Arial"/>
              <a:buChar char="•"/>
            </a:pPr>
            <a:r>
              <a:rPr b="1" lang="en-GB" sz="1100">
                <a:solidFill>
                  <a:schemeClr val="lt1"/>
                </a:solidFill>
                <a:latin typeface="Calibri"/>
                <a:ea typeface="Calibri"/>
                <a:cs typeface="Calibri"/>
                <a:sym typeface="Calibri"/>
              </a:rPr>
              <a:t>Changing Me: </a:t>
            </a:r>
            <a:r>
              <a:rPr lang="en-GB" sz="1100">
                <a:solidFill>
                  <a:schemeClr val="lt1"/>
                </a:solidFill>
                <a:latin typeface="Calibri"/>
                <a:ea typeface="Calibri"/>
                <a:cs typeface="Calibri"/>
                <a:sym typeface="Calibri"/>
              </a:rPr>
              <a:t>coping with change/transition</a:t>
            </a:r>
            <a:endParaRPr/>
          </a:p>
          <a:p>
            <a:pPr indent="-101600" lvl="0" marL="171450" marR="0" rtl="0" algn="ctr">
              <a:spcBef>
                <a:spcPts val="0"/>
              </a:spcBef>
              <a:spcAft>
                <a:spcPts val="0"/>
              </a:spcAft>
              <a:buClr>
                <a:schemeClr val="dk1"/>
              </a:buClr>
              <a:buSzPts val="1100"/>
              <a:buFont typeface="Arial"/>
              <a:buNone/>
            </a:pPr>
            <a:r>
              <a:t/>
            </a:r>
            <a:endParaRPr b="1" sz="1100">
              <a:solidFill>
                <a:schemeClr val="lt1"/>
              </a:solidFill>
              <a:latin typeface="Calibri"/>
              <a:ea typeface="Calibri"/>
              <a:cs typeface="Calibri"/>
              <a:sym typeface="Calibri"/>
            </a:endParaRPr>
          </a:p>
          <a:p>
            <a:pPr indent="0" lvl="0" marL="0" marR="0" rtl="0" algn="ctr">
              <a:spcBef>
                <a:spcPts val="0"/>
              </a:spcBef>
              <a:spcAft>
                <a:spcPts val="0"/>
              </a:spcAft>
              <a:buNone/>
            </a:pPr>
            <a:r>
              <a:rPr lang="en-GB" sz="1100" u="sng">
                <a:solidFill>
                  <a:schemeClr val="lt1"/>
                </a:solidFill>
                <a:latin typeface="Calibri"/>
                <a:ea typeface="Calibri"/>
                <a:cs typeface="Calibri"/>
                <a:sym typeface="Calibri"/>
              </a:rPr>
              <a:t>Y2 SRE</a:t>
            </a:r>
            <a:endParaRPr/>
          </a:p>
          <a:p>
            <a:pPr indent="-171450" lvl="0" marL="171450" marR="0" rtl="0" algn="ctr">
              <a:spcBef>
                <a:spcPts val="0"/>
              </a:spcBef>
              <a:spcAft>
                <a:spcPts val="0"/>
              </a:spcAft>
              <a:buClr>
                <a:schemeClr val="lt1"/>
              </a:buClr>
              <a:buSzPts val="1100"/>
              <a:buFont typeface="Arial"/>
              <a:buChar char="•"/>
            </a:pPr>
            <a:r>
              <a:rPr b="1" lang="en-GB" sz="1100">
                <a:solidFill>
                  <a:schemeClr val="lt1"/>
                </a:solidFill>
                <a:latin typeface="Calibri"/>
                <a:ea typeface="Calibri"/>
                <a:cs typeface="Calibri"/>
                <a:sym typeface="Calibri"/>
              </a:rPr>
              <a:t>Changing Me: </a:t>
            </a:r>
            <a:r>
              <a:rPr lang="en-GB" sz="1100">
                <a:solidFill>
                  <a:schemeClr val="lt1"/>
                </a:solidFill>
                <a:latin typeface="Calibri"/>
                <a:ea typeface="Calibri"/>
                <a:cs typeface="Calibri"/>
                <a:sym typeface="Calibri"/>
              </a:rPr>
              <a:t>lifecycles in nature</a:t>
            </a:r>
            <a:endParaRPr/>
          </a:p>
          <a:p>
            <a:pPr indent="-171450" lvl="0" marL="171450" marR="0" rtl="0" algn="ctr">
              <a:spcBef>
                <a:spcPts val="0"/>
              </a:spcBef>
              <a:spcAft>
                <a:spcPts val="0"/>
              </a:spcAft>
              <a:buClr>
                <a:schemeClr val="lt1"/>
              </a:buClr>
              <a:buSzPts val="1100"/>
              <a:buFont typeface="Arial"/>
              <a:buChar char="•"/>
            </a:pPr>
            <a:r>
              <a:rPr b="1" lang="en-GB" sz="1100">
                <a:solidFill>
                  <a:schemeClr val="lt1"/>
                </a:solidFill>
                <a:latin typeface="Calibri"/>
                <a:ea typeface="Calibri"/>
                <a:cs typeface="Calibri"/>
                <a:sym typeface="Calibri"/>
              </a:rPr>
              <a:t>Changing Me: </a:t>
            </a:r>
            <a:r>
              <a:rPr lang="en-GB" sz="1100">
                <a:solidFill>
                  <a:schemeClr val="lt1"/>
                </a:solidFill>
                <a:latin typeface="Calibri"/>
                <a:ea typeface="Calibri"/>
                <a:cs typeface="Calibri"/>
                <a:sym typeface="Calibri"/>
              </a:rPr>
              <a:t>copying with transition</a:t>
            </a:r>
            <a:endParaRPr b="1" sz="1100">
              <a:solidFill>
                <a:schemeClr val="lt1"/>
              </a:solidFill>
              <a:latin typeface="Calibri"/>
              <a:ea typeface="Calibri"/>
              <a:cs typeface="Calibri"/>
              <a:sym typeface="Calibri"/>
            </a:endParaRPr>
          </a:p>
        </p:txBody>
      </p:sp>
      <p:sp>
        <p:nvSpPr>
          <p:cNvPr id="168" name="Google Shape;168;p6"/>
          <p:cNvSpPr/>
          <p:nvPr/>
        </p:nvSpPr>
        <p:spPr>
          <a:xfrm>
            <a:off x="3259123" y="3223978"/>
            <a:ext cx="1082180" cy="704675"/>
          </a:xfrm>
          <a:prstGeom prst="rightArrow">
            <a:avLst>
              <a:gd fmla="val 50000" name="adj1"/>
              <a:gd fmla="val 50000" name="adj2"/>
            </a:avLst>
          </a:prstGeom>
          <a:solidFill>
            <a:srgbClr val="ACB8CA"/>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9" name="Google Shape;169;p6"/>
          <p:cNvSpPr/>
          <p:nvPr/>
        </p:nvSpPr>
        <p:spPr>
          <a:xfrm>
            <a:off x="4462943" y="2471936"/>
            <a:ext cx="2835478" cy="2208760"/>
          </a:xfrm>
          <a:prstGeom prst="roundRect">
            <a:avLst>
              <a:gd fmla="val 16667" name="adj"/>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750" u="sng">
                <a:solidFill>
                  <a:schemeClr val="lt1"/>
                </a:solidFill>
                <a:latin typeface="Calibri"/>
                <a:ea typeface="Calibri"/>
                <a:cs typeface="Calibri"/>
                <a:sym typeface="Calibri"/>
              </a:rPr>
              <a:t>Reception</a:t>
            </a:r>
            <a:endParaRPr/>
          </a:p>
          <a:p>
            <a:pPr indent="0" lvl="0" marL="0" marR="0" rtl="0" algn="ctr">
              <a:spcBef>
                <a:spcPts val="0"/>
              </a:spcBef>
              <a:spcAft>
                <a:spcPts val="0"/>
              </a:spcAft>
              <a:buNone/>
            </a:pPr>
            <a:r>
              <a:t/>
            </a:r>
            <a:endParaRPr sz="1750" u="sng">
              <a:solidFill>
                <a:schemeClr val="lt1"/>
              </a:solidFill>
              <a:latin typeface="Calibri"/>
              <a:ea typeface="Calibri"/>
              <a:cs typeface="Calibri"/>
              <a:sym typeface="Calibri"/>
            </a:endParaRPr>
          </a:p>
          <a:p>
            <a:pPr indent="0" lvl="0" marL="0" marR="0" rtl="0" algn="ctr">
              <a:spcBef>
                <a:spcPts val="0"/>
              </a:spcBef>
              <a:spcAft>
                <a:spcPts val="0"/>
              </a:spcAft>
              <a:buNone/>
            </a:pPr>
            <a:r>
              <a:rPr lang="en-GB" sz="1750">
                <a:solidFill>
                  <a:schemeClr val="lt1"/>
                </a:solidFill>
                <a:latin typeface="Calibri"/>
                <a:ea typeface="Calibri"/>
                <a:cs typeface="Calibri"/>
                <a:sym typeface="Calibri"/>
              </a:rPr>
              <a:t>Lifecycles</a:t>
            </a:r>
            <a:endParaRPr/>
          </a:p>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0" name="Google Shape;170;p6"/>
          <p:cNvSpPr/>
          <p:nvPr/>
        </p:nvSpPr>
        <p:spPr>
          <a:xfrm>
            <a:off x="2161561" y="783558"/>
            <a:ext cx="6096000"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br>
              <a:rPr lang="en-GB" sz="1800">
                <a:solidFill>
                  <a:schemeClr val="dk1"/>
                </a:solidFill>
                <a:latin typeface="Calibri"/>
                <a:ea typeface="Calibri"/>
                <a:cs typeface="Calibri"/>
                <a:sym typeface="Calibri"/>
              </a:rPr>
            </a:br>
            <a:endParaRPr sz="1800">
              <a:solidFill>
                <a:schemeClr val="dk1"/>
              </a:solidFill>
              <a:latin typeface="Calibri"/>
              <a:ea typeface="Calibri"/>
              <a:cs typeface="Calibri"/>
              <a:sym typeface="Calibri"/>
            </a:endParaRPr>
          </a:p>
        </p:txBody>
      </p:sp>
      <p:sp>
        <p:nvSpPr>
          <p:cNvPr id="171" name="Google Shape;171;p6"/>
          <p:cNvSpPr/>
          <p:nvPr/>
        </p:nvSpPr>
        <p:spPr>
          <a:xfrm>
            <a:off x="397565" y="4762332"/>
            <a:ext cx="2557670" cy="1785104"/>
          </a:xfrm>
          <a:prstGeom prst="rect">
            <a:avLst/>
          </a:prstGeom>
          <a:noFill/>
          <a:ln>
            <a:noFill/>
          </a:ln>
        </p:spPr>
        <p:txBody>
          <a:bodyPr anchorCtr="0" anchor="t" bIns="45700" lIns="91425" spcFirstLastPara="1" rIns="91425" wrap="square" tIns="45700">
            <a:spAutoFit/>
          </a:bodyPr>
          <a:lstStyle/>
          <a:p>
            <a:pPr indent="-171450" lvl="0" marL="171450" marR="0" rtl="0" algn="l">
              <a:spcBef>
                <a:spcPts val="0"/>
              </a:spcBef>
              <a:spcAft>
                <a:spcPts val="0"/>
              </a:spcAft>
              <a:buClr>
                <a:srgbClr val="002060"/>
              </a:buClr>
              <a:buSzPts val="1100"/>
              <a:buFont typeface="Arial"/>
              <a:buChar char="•"/>
            </a:pPr>
            <a:r>
              <a:rPr lang="en-GB" sz="1100">
                <a:solidFill>
                  <a:srgbClr val="002060"/>
                </a:solidFill>
                <a:latin typeface="Arial"/>
                <a:ea typeface="Arial"/>
                <a:cs typeface="Arial"/>
                <a:sym typeface="Arial"/>
              </a:rPr>
              <a:t>Be able to suggest what a plant needs to grow e.g. water, soil and sunlight.</a:t>
            </a:r>
            <a:endParaRPr/>
          </a:p>
          <a:p>
            <a:pPr indent="-171450" lvl="0" marL="171450" marR="0" rtl="0" algn="l">
              <a:spcBef>
                <a:spcPts val="0"/>
              </a:spcBef>
              <a:spcAft>
                <a:spcPts val="0"/>
              </a:spcAft>
              <a:buClr>
                <a:srgbClr val="002060"/>
              </a:buClr>
              <a:buSzPts val="1100"/>
              <a:buFont typeface="Arial"/>
              <a:buChar char="•"/>
            </a:pPr>
            <a:r>
              <a:rPr lang="en-GB" sz="1100">
                <a:solidFill>
                  <a:srgbClr val="002060"/>
                </a:solidFill>
                <a:latin typeface="Arial"/>
                <a:ea typeface="Arial"/>
                <a:cs typeface="Arial"/>
                <a:sym typeface="Arial"/>
              </a:rPr>
              <a:t>Name some plants e.g. sunflower.</a:t>
            </a:r>
            <a:endParaRPr/>
          </a:p>
          <a:p>
            <a:pPr indent="-171450" lvl="0" marL="171450" marR="0" rtl="0" algn="l">
              <a:spcBef>
                <a:spcPts val="0"/>
              </a:spcBef>
              <a:spcAft>
                <a:spcPts val="0"/>
              </a:spcAft>
              <a:buClr>
                <a:srgbClr val="002060"/>
              </a:buClr>
              <a:buSzPts val="1100"/>
              <a:buFont typeface="Arial"/>
              <a:buChar char="•"/>
            </a:pPr>
            <a:r>
              <a:rPr lang="en-GB" sz="1100">
                <a:solidFill>
                  <a:srgbClr val="002060"/>
                </a:solidFill>
                <a:latin typeface="Arial"/>
                <a:ea typeface="Arial"/>
                <a:cs typeface="Arial"/>
                <a:sym typeface="Arial"/>
              </a:rPr>
              <a:t>Explain the growing process, from seed to flower.</a:t>
            </a:r>
            <a:endParaRPr/>
          </a:p>
          <a:p>
            <a:pPr indent="-171450" lvl="0" marL="171450" marR="0" rtl="0" algn="l">
              <a:spcBef>
                <a:spcPts val="0"/>
              </a:spcBef>
              <a:spcAft>
                <a:spcPts val="0"/>
              </a:spcAft>
              <a:buClr>
                <a:srgbClr val="002060"/>
              </a:buClr>
              <a:buSzPts val="1100"/>
              <a:buFont typeface="Arial"/>
              <a:buChar char="•"/>
            </a:pPr>
            <a:r>
              <a:rPr lang="en-GB" sz="1100">
                <a:solidFill>
                  <a:srgbClr val="002060"/>
                </a:solidFill>
                <a:latin typeface="Arial"/>
                <a:ea typeface="Arial"/>
                <a:cs typeface="Arial"/>
                <a:sym typeface="Arial"/>
              </a:rPr>
              <a:t>Label parts of a plant e.g. leaves, flower, stem, roots.</a:t>
            </a:r>
            <a:endParaRPr/>
          </a:p>
          <a:p>
            <a:pPr indent="-171450" lvl="0" marL="171450" marR="0" rtl="0" algn="l">
              <a:spcBef>
                <a:spcPts val="0"/>
              </a:spcBef>
              <a:spcAft>
                <a:spcPts val="0"/>
              </a:spcAft>
              <a:buClr>
                <a:srgbClr val="002060"/>
              </a:buClr>
              <a:buSzPts val="1100"/>
              <a:buFont typeface="Arial"/>
              <a:buChar char="•"/>
            </a:pPr>
            <a:r>
              <a:rPr lang="en-GB" sz="1100">
                <a:solidFill>
                  <a:srgbClr val="002060"/>
                </a:solidFill>
                <a:latin typeface="Arial"/>
                <a:ea typeface="Arial"/>
                <a:cs typeface="Arial"/>
                <a:sym typeface="Arial"/>
              </a:rPr>
              <a:t>Plant seeds and observe growth and decay.</a:t>
            </a:r>
            <a:endParaRPr/>
          </a:p>
        </p:txBody>
      </p:sp>
      <p:sp>
        <p:nvSpPr>
          <p:cNvPr id="172" name="Google Shape;172;p6"/>
          <p:cNvSpPr/>
          <p:nvPr/>
        </p:nvSpPr>
        <p:spPr>
          <a:xfrm>
            <a:off x="4369022" y="4830188"/>
            <a:ext cx="3051039" cy="1785104"/>
          </a:xfrm>
          <a:prstGeom prst="rect">
            <a:avLst/>
          </a:prstGeom>
          <a:noFill/>
          <a:ln>
            <a:noFill/>
          </a:ln>
        </p:spPr>
        <p:txBody>
          <a:bodyPr anchorCtr="0" anchor="t" bIns="45700" lIns="91425" spcFirstLastPara="1" rIns="91425" wrap="square" tIns="45700">
            <a:spAutoFit/>
          </a:bodyPr>
          <a:lstStyle/>
          <a:p>
            <a:pPr indent="-171450" lvl="0" marL="171450" marR="0" rtl="0" algn="l">
              <a:spcBef>
                <a:spcPts val="0"/>
              </a:spcBef>
              <a:spcAft>
                <a:spcPts val="0"/>
              </a:spcAft>
              <a:buClr>
                <a:srgbClr val="002060"/>
              </a:buClr>
              <a:buSzPts val="1100"/>
              <a:buFont typeface="Arial"/>
              <a:buChar char="•"/>
            </a:pPr>
            <a:r>
              <a:rPr lang="en-GB" sz="1100">
                <a:solidFill>
                  <a:srgbClr val="002060"/>
                </a:solidFill>
                <a:latin typeface="Arial"/>
                <a:ea typeface="Arial"/>
                <a:cs typeface="Arial"/>
                <a:sym typeface="Arial"/>
              </a:rPr>
              <a:t>Learn about the lifecycle of a butterfly, frog and chicken.</a:t>
            </a:r>
            <a:endParaRPr/>
          </a:p>
          <a:p>
            <a:pPr indent="-171450" lvl="0" marL="171450" marR="0" rtl="0" algn="l">
              <a:spcBef>
                <a:spcPts val="0"/>
              </a:spcBef>
              <a:spcAft>
                <a:spcPts val="0"/>
              </a:spcAft>
              <a:buClr>
                <a:srgbClr val="002060"/>
              </a:buClr>
              <a:buSzPts val="1100"/>
              <a:buFont typeface="Arial"/>
              <a:buChar char="•"/>
            </a:pPr>
            <a:r>
              <a:rPr lang="en-GB" sz="1100">
                <a:solidFill>
                  <a:srgbClr val="002060"/>
                </a:solidFill>
                <a:latin typeface="Arial"/>
                <a:ea typeface="Arial"/>
                <a:cs typeface="Arial"/>
                <a:sym typeface="Arial"/>
              </a:rPr>
              <a:t>Learn to care for animals by observing and caring for eggs, watching them hatch into chicks and helping to look after them.</a:t>
            </a:r>
            <a:endParaRPr/>
          </a:p>
          <a:p>
            <a:pPr indent="-171450" lvl="0" marL="171450" marR="0" rtl="0" algn="l">
              <a:spcBef>
                <a:spcPts val="0"/>
              </a:spcBef>
              <a:spcAft>
                <a:spcPts val="0"/>
              </a:spcAft>
              <a:buClr>
                <a:srgbClr val="002060"/>
              </a:buClr>
              <a:buSzPts val="1100"/>
              <a:buFont typeface="Arial"/>
              <a:buChar char="•"/>
            </a:pPr>
            <a:r>
              <a:rPr lang="en-GB" sz="1100">
                <a:solidFill>
                  <a:srgbClr val="002060"/>
                </a:solidFill>
                <a:latin typeface="Arial"/>
                <a:ea typeface="Arial"/>
                <a:cs typeface="Arial"/>
                <a:sym typeface="Arial"/>
              </a:rPr>
              <a:t>Name parts of creatures e.g. beak, wings, antennae, thorax, head, abdomen. </a:t>
            </a:r>
            <a:endParaRPr/>
          </a:p>
          <a:p>
            <a:pPr indent="-171450" lvl="0" marL="171450" marR="0" rtl="0" algn="l">
              <a:spcBef>
                <a:spcPts val="0"/>
              </a:spcBef>
              <a:spcAft>
                <a:spcPts val="0"/>
              </a:spcAft>
              <a:buClr>
                <a:srgbClr val="002060"/>
              </a:buClr>
              <a:buSzPts val="1100"/>
              <a:buFont typeface="Arial"/>
              <a:buChar char="•"/>
            </a:pPr>
            <a:r>
              <a:rPr lang="en-GB" sz="1100">
                <a:solidFill>
                  <a:srgbClr val="002060"/>
                </a:solidFill>
                <a:latin typeface="Arial"/>
                <a:ea typeface="Arial"/>
                <a:cs typeface="Arial"/>
                <a:sym typeface="Arial"/>
              </a:rPr>
              <a:t>Use the story of The Very Hungry Caterpillar to talk about change and transition (link to children moving up to Y1).</a:t>
            </a:r>
            <a:endParaRPr/>
          </a:p>
        </p:txBody>
      </p:sp>
      <p:pic>
        <p:nvPicPr>
          <p:cNvPr id="173" name="Google Shape;173;p6"/>
          <p:cNvPicPr preferRelativeResize="0"/>
          <p:nvPr/>
        </p:nvPicPr>
        <p:blipFill rotWithShape="1">
          <a:blip r:embed="rId4">
            <a:alphaModFix/>
          </a:blip>
          <a:srcRect b="20606" l="0" r="0" t="0"/>
          <a:stretch/>
        </p:blipFill>
        <p:spPr>
          <a:xfrm>
            <a:off x="1069140" y="3743366"/>
            <a:ext cx="1200538" cy="953161"/>
          </a:xfrm>
          <a:prstGeom prst="rect">
            <a:avLst/>
          </a:prstGeom>
          <a:noFill/>
          <a:ln>
            <a:noFill/>
          </a:ln>
        </p:spPr>
      </p:pic>
      <p:pic>
        <p:nvPicPr>
          <p:cNvPr id="174" name="Google Shape;174;p6"/>
          <p:cNvPicPr preferRelativeResize="0"/>
          <p:nvPr/>
        </p:nvPicPr>
        <p:blipFill rotWithShape="1">
          <a:blip r:embed="rId5">
            <a:alphaModFix/>
          </a:blip>
          <a:srcRect b="17681" l="0" r="0" t="0"/>
          <a:stretch/>
        </p:blipFill>
        <p:spPr>
          <a:xfrm>
            <a:off x="5341917" y="3819277"/>
            <a:ext cx="1096020" cy="902237"/>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2022-01-20T10:30:18Z</dcterms:created>
  <dc:creator>VWillcox</dc:creator>
</cp:coreProperties>
</file>