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handoutMasterIdLst>
    <p:handoutMasterId r:id="rId14"/>
  </p:handoutMasterIdLst>
  <p:sldIdLst>
    <p:sldId id="256" r:id="rId2"/>
    <p:sldId id="264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6" r:id="rId11"/>
    <p:sldId id="265" r:id="rId12"/>
    <p:sldId id="267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8ABC5-3A6C-4DD0-ADFA-E13B9078AFA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CE278-7642-4A5C-AB18-62E3453F0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749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4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92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303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448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0338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8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16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06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2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0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4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6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74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6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4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4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QCC6MsIxd8&amp;t=2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thmiskin.com/en/find-out-more/parents/#lg=1&amp;slide=4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nicsplay.co.uk/" TargetMode="External"/><Relationship Id="rId2" Type="http://schemas.openxmlformats.org/officeDocument/2006/relationships/hyperlink" Target="https://www.youtube.com/channel/UCFqZcj-GHOdkMApIHrq_i7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628842/Y1_Phonics_assessment_framework_PDFA_V3.pdf" TargetMode="External"/><Relationship Id="rId2" Type="http://schemas.openxmlformats.org/officeDocument/2006/relationships/hyperlink" Target="http://www.ruthmiskin.com/en/resources/sound-pronunciation-gui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Phonics Screening Check</a:t>
            </a:r>
            <a:br>
              <a:rPr lang="en-GB" dirty="0" smtClean="0"/>
            </a:br>
            <a:r>
              <a:rPr lang="en-GB" dirty="0" smtClean="0"/>
              <a:t>Parent Meeting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Thursday 21st March 2019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575" y="199280"/>
            <a:ext cx="3023428" cy="10500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954" y="5035146"/>
            <a:ext cx="28575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Phonics in action: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www.youtube.com/watch?v=3QCC6MsIxd8&amp;t=2s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4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have a go…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246948" cy="388077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GB" sz="2800" dirty="0" smtClean="0"/>
              <a:t>Spot any ‘special friends’</a:t>
            </a:r>
          </a:p>
          <a:p>
            <a:pPr>
              <a:buAutoNum type="arabicPeriod"/>
            </a:pPr>
            <a:r>
              <a:rPr lang="en-GB" sz="2800" dirty="0" smtClean="0"/>
              <a:t>Fred talk it</a:t>
            </a:r>
          </a:p>
          <a:p>
            <a:pPr>
              <a:buAutoNum type="arabicPeriod"/>
            </a:pPr>
            <a:r>
              <a:rPr lang="en-GB" sz="2800" dirty="0" smtClean="0"/>
              <a:t>Read the word 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616" y="922998"/>
            <a:ext cx="3533775" cy="2705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616" y="3743192"/>
            <a:ext cx="3552825" cy="264795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9375820" y="3915177"/>
            <a:ext cx="2665926" cy="1777285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a load of nonsense!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90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345" y="518577"/>
            <a:ext cx="8596668" cy="1320800"/>
          </a:xfrm>
        </p:spPr>
        <p:txBody>
          <a:bodyPr/>
          <a:lstStyle/>
          <a:p>
            <a:r>
              <a:rPr lang="en-GB" dirty="0" smtClean="0"/>
              <a:t>Thank you for your time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r>
              <a:rPr lang="en-GB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8345"/>
            <a:ext cx="8596668" cy="4483018"/>
          </a:xfrm>
        </p:spPr>
        <p:txBody>
          <a:bodyPr/>
          <a:lstStyle/>
          <a:p>
            <a:r>
              <a:rPr lang="en-GB" dirty="0" smtClean="0"/>
              <a:t>Any questions please speak to Miss Aston or your child’s class teacher.</a:t>
            </a:r>
          </a:p>
          <a:p>
            <a:r>
              <a:rPr lang="en-GB" dirty="0" smtClean="0"/>
              <a:t>Keep practising and supporting your child's phonics and reading journey at home!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429" y="3093329"/>
            <a:ext cx="8237610" cy="3521655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77813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Phonics glossary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5099" y="1649412"/>
            <a:ext cx="6211766" cy="6687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099" y="2318197"/>
            <a:ext cx="6363451" cy="8113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099" y="3129566"/>
            <a:ext cx="6407929" cy="1918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098" y="5048518"/>
            <a:ext cx="6265687" cy="6697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231" y="5718220"/>
            <a:ext cx="6247419" cy="746974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7096865" y="3358009"/>
            <a:ext cx="2459259" cy="1532586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‘Special friends’</a:t>
            </a:r>
            <a:endParaRPr lang="en-GB" dirty="0"/>
          </a:p>
        </p:txBody>
      </p:sp>
      <p:sp>
        <p:nvSpPr>
          <p:cNvPr id="10" name="Oval Callout 9"/>
          <p:cNvSpPr/>
          <p:nvPr/>
        </p:nvSpPr>
        <p:spPr>
          <a:xfrm>
            <a:off x="7150783" y="5383370"/>
            <a:ext cx="2459260" cy="1004552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‘Fred talk’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99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57837"/>
          </a:xfrm>
        </p:spPr>
        <p:txBody>
          <a:bodyPr/>
          <a:lstStyle/>
          <a:p>
            <a:r>
              <a:rPr lang="en-GB" dirty="0" smtClean="0"/>
              <a:t>What is the Phonics Screening Check?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6205" y="2664448"/>
            <a:ext cx="6638925" cy="36480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2834" y="173511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://www.ruthmiskin.com/en/find-out-more/parents/#</a:t>
            </a:r>
            <a:r>
              <a:rPr lang="en-GB" dirty="0" smtClean="0">
                <a:hlinkClick r:id="rId3"/>
              </a:rPr>
              <a:t>lg=1&amp;slide=4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84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Previous papers and examples: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487" y="1749280"/>
            <a:ext cx="3529323" cy="38814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6764" y="1405140"/>
            <a:ext cx="3492402" cy="48705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4725" y="1405140"/>
            <a:ext cx="3462038" cy="465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Important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364" y="1930400"/>
            <a:ext cx="9303793" cy="422570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Date of Phonics Screening Check: 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Monday </a:t>
            </a:r>
            <a:r>
              <a:rPr lang="en-GB" sz="2400" dirty="0" smtClean="0">
                <a:solidFill>
                  <a:srgbClr val="FF0000"/>
                </a:solidFill>
              </a:rPr>
              <a:t>10th </a:t>
            </a:r>
            <a:r>
              <a:rPr lang="en-GB" sz="2400" dirty="0">
                <a:solidFill>
                  <a:srgbClr val="FF0000"/>
                </a:solidFill>
              </a:rPr>
              <a:t>– Friday </a:t>
            </a:r>
            <a:r>
              <a:rPr lang="en-GB" sz="2400" dirty="0" smtClean="0">
                <a:solidFill>
                  <a:srgbClr val="FF0000"/>
                </a:solidFill>
              </a:rPr>
              <a:t>14th </a:t>
            </a:r>
            <a:r>
              <a:rPr lang="en-GB" sz="2400" dirty="0">
                <a:solidFill>
                  <a:srgbClr val="FF0000"/>
                </a:solidFill>
              </a:rPr>
              <a:t>June </a:t>
            </a:r>
            <a:r>
              <a:rPr lang="en-GB" sz="2400" dirty="0" smtClean="0">
                <a:solidFill>
                  <a:srgbClr val="FF0000"/>
                </a:solidFill>
              </a:rPr>
              <a:t>2019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800" dirty="0" smtClean="0"/>
              <a:t>Who will administer the test: Miss Aston</a:t>
            </a:r>
          </a:p>
          <a:p>
            <a:r>
              <a:rPr lang="en-GB" sz="2800" dirty="0" smtClean="0"/>
              <a:t>Threshold mark released: Monday 24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June 2019 </a:t>
            </a:r>
            <a:r>
              <a:rPr lang="en-GB" sz="2800" i="1" dirty="0" smtClean="0"/>
              <a:t>(previously 32 out of 40)</a:t>
            </a:r>
          </a:p>
          <a:p>
            <a:r>
              <a:rPr lang="en-GB" sz="2800" dirty="0" smtClean="0"/>
              <a:t>Letter confirming your child's results: July 2019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58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1" y="1775853"/>
            <a:ext cx="445691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/>
              <a:t>In school:</a:t>
            </a:r>
          </a:p>
          <a:p>
            <a:r>
              <a:rPr lang="en-GB" dirty="0" smtClean="0"/>
              <a:t>Daily phonics lessons</a:t>
            </a:r>
          </a:p>
          <a:p>
            <a:r>
              <a:rPr lang="en-GB" dirty="0" smtClean="0"/>
              <a:t>Early bird phonics activities</a:t>
            </a:r>
          </a:p>
          <a:p>
            <a:r>
              <a:rPr lang="en-GB" dirty="0" smtClean="0"/>
              <a:t>Guided reading</a:t>
            </a:r>
          </a:p>
          <a:p>
            <a:r>
              <a:rPr lang="en-GB" dirty="0" smtClean="0"/>
              <a:t>Phonics activities in the classroom</a:t>
            </a:r>
          </a:p>
          <a:p>
            <a:r>
              <a:rPr lang="en-GB" dirty="0" smtClean="0"/>
              <a:t>Extra intervention where needed </a:t>
            </a:r>
          </a:p>
          <a:p>
            <a:r>
              <a:rPr lang="en-GB" dirty="0" smtClean="0"/>
              <a:t>Phonics homework </a:t>
            </a:r>
          </a:p>
          <a:p>
            <a:r>
              <a:rPr lang="en-GB" dirty="0" smtClean="0"/>
              <a:t>Half termly phonics assessments </a:t>
            </a:r>
          </a:p>
          <a:p>
            <a:endParaRPr lang="en-GB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487047" y="1612953"/>
            <a:ext cx="4456913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u="sng" dirty="0" smtClean="0"/>
              <a:t>At home:</a:t>
            </a:r>
          </a:p>
          <a:p>
            <a:r>
              <a:rPr lang="en-GB" dirty="0" smtClean="0"/>
              <a:t>Read, read &amp; read some more</a:t>
            </a:r>
          </a:p>
          <a:p>
            <a:r>
              <a:rPr lang="en-GB" dirty="0" smtClean="0"/>
              <a:t>Encourage your child to spot any special friends, </a:t>
            </a:r>
            <a:r>
              <a:rPr lang="en-GB" dirty="0"/>
              <a:t>F</a:t>
            </a:r>
            <a:r>
              <a:rPr lang="en-GB" dirty="0" smtClean="0"/>
              <a:t>red </a:t>
            </a:r>
            <a:r>
              <a:rPr lang="en-GB" dirty="0" smtClean="0"/>
              <a:t>talk and then read the word</a:t>
            </a:r>
          </a:p>
          <a:p>
            <a:r>
              <a:rPr lang="en-GB" dirty="0" smtClean="0"/>
              <a:t>Complete phonics homework</a:t>
            </a:r>
          </a:p>
          <a:p>
            <a:r>
              <a:rPr lang="en-GB" dirty="0" smtClean="0"/>
              <a:t>Access phonics play/games online </a:t>
            </a:r>
          </a:p>
          <a:p>
            <a:r>
              <a:rPr lang="en-GB" dirty="0" smtClean="0"/>
              <a:t>Check reading</a:t>
            </a:r>
            <a:r>
              <a:rPr lang="en-GB" dirty="0"/>
              <a:t> </a:t>
            </a:r>
            <a:r>
              <a:rPr lang="en-GB" dirty="0" smtClean="0"/>
              <a:t>targets and practise recognising particular sounds and reading words containing that sound</a:t>
            </a:r>
          </a:p>
          <a:p>
            <a:r>
              <a:rPr lang="en-GB" dirty="0" smtClean="0"/>
              <a:t>Refer to your speed sounds mat, in and out of order, so your child recognises all sounds confidently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3830"/>
          <a:stretch/>
        </p:blipFill>
        <p:spPr>
          <a:xfrm>
            <a:off x="4451862" y="1906073"/>
            <a:ext cx="2771775" cy="327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7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4223"/>
            <a:ext cx="8596668" cy="3880773"/>
          </a:xfrm>
        </p:spPr>
        <p:txBody>
          <a:bodyPr/>
          <a:lstStyle/>
          <a:p>
            <a:r>
              <a:rPr lang="en-GB" sz="2000" dirty="0" smtClean="0"/>
              <a:t>Speed sound mat (in back of communication books)</a:t>
            </a:r>
          </a:p>
          <a:p>
            <a:r>
              <a:rPr lang="en-GB" sz="2000" dirty="0" smtClean="0"/>
              <a:t>Word cards to read at home (real and nonsense/alien)</a:t>
            </a:r>
          </a:p>
          <a:p>
            <a:r>
              <a:rPr lang="en-GB" sz="2000" dirty="0">
                <a:hlinkClick r:id="rId2"/>
              </a:rPr>
              <a:t>https://www.ruthmiskin.com/en/find-out-more/parents</a:t>
            </a:r>
            <a:r>
              <a:rPr lang="en-GB" sz="2000" dirty="0" smtClean="0">
                <a:hlinkClick r:id="rId2"/>
              </a:rPr>
              <a:t>/</a:t>
            </a:r>
          </a:p>
          <a:p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www.youtube.com/channel/UCFqZcj-GHOdkMApIHrq_i7w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3"/>
              </a:rPr>
              <a:t>https://www.phonicsplay.co.uk</a:t>
            </a:r>
            <a:r>
              <a:rPr lang="en-GB" sz="2000" dirty="0" smtClean="0">
                <a:hlinkClick r:id="rId3"/>
              </a:rPr>
              <a:t>/</a:t>
            </a:r>
            <a:r>
              <a:rPr lang="en-GB" sz="2000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86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Phonics Screening Mock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Results will be shared with you at parents evening</a:t>
            </a:r>
          </a:p>
          <a:p>
            <a:r>
              <a:rPr lang="en-GB" sz="2400" dirty="0" smtClean="0"/>
              <a:t>Highlight what sounds still need to be learned</a:t>
            </a:r>
          </a:p>
          <a:p>
            <a:r>
              <a:rPr lang="en-GB" sz="2400" dirty="0" smtClean="0"/>
              <a:t>Prepares children for the screening process – ‘Phonics Olympics’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0586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8313"/>
            <a:ext cx="9651522" cy="3880773"/>
          </a:xfrm>
        </p:spPr>
        <p:txBody>
          <a:bodyPr>
            <a:noAutofit/>
          </a:bodyPr>
          <a:lstStyle/>
          <a:p>
            <a:r>
              <a:rPr lang="en-GB" sz="2000" dirty="0" smtClean="0"/>
              <a:t>Sound pronunciation video:</a:t>
            </a:r>
          </a:p>
          <a:p>
            <a:pPr marL="0" indent="0">
              <a:buNone/>
            </a:pPr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://www.ruthmiskin.com/en/resources/sound-pronunciation-guide</a:t>
            </a:r>
            <a:r>
              <a:rPr lang="en-GB" sz="2000" dirty="0" smtClean="0">
                <a:hlinkClick r:id="rId2"/>
              </a:rPr>
              <a:t>/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Possible sounds included </a:t>
            </a:r>
            <a:r>
              <a:rPr lang="en-GB" sz="2000" dirty="0"/>
              <a:t>in </a:t>
            </a:r>
            <a:r>
              <a:rPr lang="en-GB" sz="2000" dirty="0" smtClean="0"/>
              <a:t>screening:</a:t>
            </a:r>
          </a:p>
          <a:p>
            <a:pPr marL="0" indent="0">
              <a:buNone/>
            </a:pPr>
            <a:r>
              <a:rPr lang="en-GB" sz="2000" dirty="0" smtClean="0">
                <a:hlinkClick r:id="rId3"/>
              </a:rPr>
              <a:t>https</a:t>
            </a:r>
            <a:r>
              <a:rPr lang="en-GB" sz="2000" dirty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www.gov.uk/government/uploads/system/uploads/attachment_data/file/628842/Y1_Phonics_assessment_framework_PDFA_V3.pdf</a:t>
            </a:r>
            <a:r>
              <a:rPr lang="en-GB" sz="2000" dirty="0" smtClean="0"/>
              <a:t> pages 12 - 14</a:t>
            </a:r>
          </a:p>
          <a:p>
            <a:r>
              <a:rPr lang="en-GB" sz="2000" dirty="0" smtClean="0"/>
              <a:t>Alternative </a:t>
            </a:r>
            <a:r>
              <a:rPr lang="en-GB" sz="2000" dirty="0" smtClean="0"/>
              <a:t>pronunciations: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 </a:t>
            </a:r>
            <a:r>
              <a:rPr lang="en-GB" sz="2000" dirty="0" smtClean="0"/>
              <a:t>‘e </a:t>
            </a:r>
            <a:r>
              <a:rPr lang="en-GB" sz="2000" dirty="0" smtClean="0"/>
              <a:t>as in bed, </a:t>
            </a:r>
            <a:r>
              <a:rPr lang="en-GB" sz="2000" dirty="0" smtClean="0"/>
              <a:t>bread</a:t>
            </a:r>
            <a:r>
              <a:rPr lang="en-GB" sz="2000" dirty="0" smtClean="0"/>
              <a:t>, we ’ </a:t>
            </a: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‘</a:t>
            </a:r>
            <a:r>
              <a:rPr lang="en-GB" sz="2000" dirty="0" err="1" smtClean="0"/>
              <a:t>ea</a:t>
            </a:r>
            <a:r>
              <a:rPr lang="en-GB" sz="2000" dirty="0" smtClean="0"/>
              <a:t> </a:t>
            </a:r>
            <a:r>
              <a:rPr lang="en-GB" sz="2000" dirty="0" smtClean="0"/>
              <a:t>as in bead, head’ </a:t>
            </a: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 </a:t>
            </a:r>
            <a:r>
              <a:rPr lang="en-GB" sz="2000" dirty="0" smtClean="0"/>
              <a:t>‘</a:t>
            </a:r>
            <a:r>
              <a:rPr lang="en-GB" sz="2000" dirty="0" err="1" smtClean="0"/>
              <a:t>ch</a:t>
            </a:r>
            <a:r>
              <a:rPr lang="en-GB" sz="2000" dirty="0" smtClean="0"/>
              <a:t> as in chip, chef, school’ 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774357" y="5539086"/>
            <a:ext cx="532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Same </a:t>
            </a:r>
            <a:r>
              <a:rPr lang="en-GB" dirty="0"/>
              <a:t>grapheme, different sound!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60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730</TotalTime>
  <Words>362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Facet</vt:lpstr>
      <vt:lpstr>Phonics Screening Check Parent Meeting</vt:lpstr>
      <vt:lpstr>Phonics glossary</vt:lpstr>
      <vt:lpstr>What is the Phonics Screening Check?</vt:lpstr>
      <vt:lpstr>Previous papers and examples:</vt:lpstr>
      <vt:lpstr>Important information</vt:lpstr>
      <vt:lpstr>Preparation</vt:lpstr>
      <vt:lpstr>Resources</vt:lpstr>
      <vt:lpstr>Phonics Screening Mock</vt:lpstr>
      <vt:lpstr>Sounds</vt:lpstr>
      <vt:lpstr>Phonics in action:</vt:lpstr>
      <vt:lpstr>Let’s have a go… </vt:lpstr>
      <vt:lpstr>Thank you for your time   </vt:lpstr>
    </vt:vector>
  </TitlesOfParts>
  <Company>The Coppice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 Screening Check Introduction Meeting</dc:title>
  <dc:creator>L Aston</dc:creator>
  <cp:lastModifiedBy>laston</cp:lastModifiedBy>
  <cp:revision>21</cp:revision>
  <cp:lastPrinted>2019-03-20T09:17:02Z</cp:lastPrinted>
  <dcterms:created xsi:type="dcterms:W3CDTF">2018-03-18T11:28:05Z</dcterms:created>
  <dcterms:modified xsi:type="dcterms:W3CDTF">2019-03-20T09:19:14Z</dcterms:modified>
</cp:coreProperties>
</file>