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9" r:id="rId5"/>
    <p:sldId id="372" r:id="rId6"/>
    <p:sldId id="327" r:id="rId7"/>
    <p:sldId id="371" r:id="rId8"/>
    <p:sldId id="364" r:id="rId9"/>
    <p:sldId id="373" r:id="rId10"/>
    <p:sldId id="365" r:id="rId11"/>
    <p:sldId id="378" r:id="rId12"/>
    <p:sldId id="379" r:id="rId13"/>
    <p:sldId id="374" r:id="rId14"/>
    <p:sldId id="366" r:id="rId15"/>
    <p:sldId id="383" r:id="rId16"/>
    <p:sldId id="387" r:id="rId17"/>
    <p:sldId id="388" r:id="rId18"/>
    <p:sldId id="389" r:id="rId19"/>
    <p:sldId id="384" r:id="rId20"/>
    <p:sldId id="385" r:id="rId21"/>
    <p:sldId id="375" r:id="rId22"/>
    <p:sldId id="390" r:id="rId23"/>
    <p:sldId id="391" r:id="rId24"/>
    <p:sldId id="392" r:id="rId25"/>
    <p:sldId id="401" r:id="rId26"/>
    <p:sldId id="402" r:id="rId27"/>
    <p:sldId id="403" r:id="rId28"/>
    <p:sldId id="377" r:id="rId29"/>
    <p:sldId id="369" r:id="rId30"/>
    <p:sldId id="404" r:id="rId31"/>
    <p:sldId id="405" r:id="rId32"/>
    <p:sldId id="393" r:id="rId33"/>
    <p:sldId id="394" r:id="rId34"/>
    <p:sldId id="399" r:id="rId35"/>
    <p:sldId id="400" r:id="rId36"/>
    <p:sldId id="382" r:id="rId37"/>
    <p:sldId id="381" r:id="rId38"/>
    <p:sldId id="380" r:id="rId39"/>
    <p:sldId id="363" r:id="rId4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CER, Lisa" initials="WL" lastIdx="4" clrIdx="0">
    <p:extLst/>
  </p:cmAuthor>
  <p:cmAuthor id="2" name="HUGGETT, Lucy" initials="HL" lastIdx="0" clrIdx="1"/>
  <p:cmAuthor id="3" name="REPPER, Paul" initials="RP" lastIdx="23" clrIdx="2"/>
  <p:cmAuthor id="4" name="MULLEN, Claire" initials="MC" lastIdx="4" clrIdx="3"/>
  <p:cmAuthor id="5" name="LAWSON, Helen" initials="LH" lastIdx="1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E932"/>
    <a:srgbClr val="1F497D"/>
    <a:srgbClr val="DB0066"/>
    <a:srgbClr val="ECEEF7"/>
    <a:srgbClr val="C6CCE7"/>
    <a:srgbClr val="CDDEF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62" autoAdjust="0"/>
    <p:restoredTop sz="72992" autoAdjust="0"/>
  </p:normalViewPr>
  <p:slideViewPr>
    <p:cSldViewPr>
      <p:cViewPr>
        <p:scale>
          <a:sx n="70" d="100"/>
          <a:sy n="70" d="100"/>
        </p:scale>
        <p:origin x="-2718" y="-588"/>
      </p:cViewPr>
      <p:guideLst>
        <p:guide orient="horz" pos="2160"/>
        <p:guide pos="2880"/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9-02-28T17:04:35.295" idx="18">
    <p:pos x="2945" y="2827"/>
    <p:text>highlight the tab that has been clicked on?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10612-4CDD-49E2-B954-2135F905271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7E65F-DB0D-4E1B-8E44-D5746718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2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6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879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2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E65F-DB0D-4E1B-8E44-D5746718F2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3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8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3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8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08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29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5BC73813-7DCF-439F-B978-37C19A82CEB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50912" y="53752"/>
            <a:ext cx="8085584" cy="56693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52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76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36633-6354-4FBD-8F8C-8F4233265531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54C71-4D1E-4B8A-B24D-92001D256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elpx.adobe.com/flash-player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Aq0oTEwBI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oup.com/education/product_support/mymaths/?region=u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-XR7tYIjEA&amp;list=PLW-Dpen99Aj6q7kw926mAwj9lMyuk5Tf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maths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Ed-Data\OXED\DEPARTMENTS\Trade Sales &amp; Marketing\Marketing Manager\Miscellaneous\Artwork Files\Logos\OUP\JPG\OUP_Full_SBk_Bot_Black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7164288" y="6165304"/>
            <a:ext cx="1944216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t="9247" r="8764" b="14365"/>
          <a:stretch/>
        </p:blipFill>
        <p:spPr>
          <a:xfrm>
            <a:off x="1763688" y="692697"/>
            <a:ext cx="5126289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2386" y="4653136"/>
            <a:ext cx="554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DB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for parents and guardians</a:t>
            </a:r>
            <a:endParaRPr lang="en-GB" sz="2400" dirty="0">
              <a:solidFill>
                <a:srgbClr val="DB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50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3950"/>
            <a:ext cx="3214029" cy="4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71600" y="1052736"/>
            <a:ext cx="3888432" cy="1584176"/>
          </a:xfrm>
          <a:prstGeom prst="wedgeRoundRectCallout">
            <a:avLst>
              <a:gd name="adj1" fmla="val -50239"/>
              <a:gd name="adj2" fmla="val 803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we find our way around a MyMaths homework activity?</a:t>
            </a:r>
            <a:endParaRPr lang="en-GB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4395"/>
            <a:ext cx="2592288" cy="7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V:\Ed-Data\OXED\DEPARTMENTS\Trade Sales &amp; Marketing\Marketing Manager\Miscellaneous\Artwork Files\Logos\OUP\JPG\OUP_Full_SBk_Bot_Black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7164288" y="6165304"/>
            <a:ext cx="1944216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Finding your way around MyMaths homework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46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click on a homework activity, a pop up will appear. Click the </a:t>
            </a:r>
            <a:r>
              <a:rPr 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‘Start homework’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button.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516216" cy="38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51720" y="3501008"/>
            <a:ext cx="2286020" cy="1753344"/>
          </a:xfrm>
          <a:prstGeom prst="rect">
            <a:avLst/>
          </a:prstGeom>
          <a:noFill/>
          <a:ln w="44450">
            <a:solidFill>
              <a:srgbClr val="0DE9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Finding your way around MyMaths homework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100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Homework activities have two pages of questions.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Q1 contains straightforward questions to ease children into the topic and build their confidence.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78" y="2852936"/>
            <a:ext cx="5425275" cy="339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63688" y="3239005"/>
            <a:ext cx="360040" cy="720080"/>
          </a:xfrm>
          <a:prstGeom prst="rect">
            <a:avLst/>
          </a:prstGeom>
          <a:noFill/>
          <a:ln w="44450">
            <a:solidFill>
              <a:srgbClr val="0DE9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Finding your way around MyMaths homework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100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Q2 contains slightly more complex questions to encourage your child’s progression. They may find it helpful to have paper to hand for working out their answers.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430861" cy="339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688" y="3978597"/>
            <a:ext cx="360040" cy="720080"/>
          </a:xfrm>
          <a:prstGeom prst="rect">
            <a:avLst/>
          </a:prstGeom>
          <a:noFill/>
          <a:ln w="44450">
            <a:solidFill>
              <a:srgbClr val="0DE9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Finding your way around MyMaths homework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100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each page, once your child has completely finished entering their answers, they should click the ‘Mark it’ button. 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will mark and save their answers for each page.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6" y="3085024"/>
            <a:ext cx="4060420" cy="253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70" y="3068960"/>
            <a:ext cx="4090310" cy="25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 flipH="1">
            <a:off x="3779912" y="5337212"/>
            <a:ext cx="648072" cy="324036"/>
          </a:xfrm>
          <a:prstGeom prst="ellipse">
            <a:avLst/>
          </a:prstGeom>
          <a:noFill/>
          <a:ln w="76200">
            <a:solidFill>
              <a:srgbClr val="0DE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flipH="1">
            <a:off x="8316416" y="5337212"/>
            <a:ext cx="648072" cy="324036"/>
          </a:xfrm>
          <a:prstGeom prst="ellipse">
            <a:avLst/>
          </a:prstGeom>
          <a:noFill/>
          <a:ln w="76200">
            <a:solidFill>
              <a:srgbClr val="0DE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Finding your way around MyMaths homework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100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the ‘Mark it’ button is clicked, correct answers will receive a green tick and, where appropriate, incorrect answers will have the correct answer displayed underneath. 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28" y="2492896"/>
            <a:ext cx="563597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0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Finding your way around MyMaths homework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46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they have clicked ‘Mark it’ on both pages of the homework activity, their homework will be marked and saved.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 teacher will be able to see their results right away.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3" y="2924944"/>
            <a:ext cx="5442993" cy="340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Finding your way around MyMaths homework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460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child can go to the Summary tab to see how they scored. Their most recent attempt is displayed under ‘This score’. </a:t>
            </a:r>
          </a:p>
          <a:p>
            <a:pPr>
              <a:buClr>
                <a:srgbClr val="DB0066"/>
              </a:buClr>
            </a:pP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case they attempt the homework more than once, their highest overall score is shown as ‘Your best scores’.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63" y="2924944"/>
            <a:ext cx="5380746" cy="337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3950"/>
            <a:ext cx="3214029" cy="4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71600" y="1052736"/>
            <a:ext cx="3888432" cy="1584176"/>
          </a:xfrm>
          <a:prstGeom prst="wedgeRoundRectCallout">
            <a:avLst>
              <a:gd name="adj1" fmla="val -50239"/>
              <a:gd name="adj2" fmla="val 803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</a:t>
            </a:r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help my child with their MyMaths homework?</a:t>
            </a:r>
            <a:endParaRPr lang="en-GB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4395"/>
            <a:ext cx="2592288" cy="7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V:\Ed-Data\OXED\DEPARTMENTS\Trade Sales &amp; Marketing\Marketing Manager\Miscellaneous\Artwork Files\Logos\OUP\JPG\OUP_Full_SBk_Bot_Black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7164288" y="6165304"/>
            <a:ext cx="1944216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help with homework?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46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your child is struggling with their homework, or would like to recap the topic before they have a go, encourage them to click on the ‘Need practice?’ button. 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516216" cy="38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90236" y="3501008"/>
            <a:ext cx="2286020" cy="1753344"/>
          </a:xfrm>
          <a:prstGeom prst="rect">
            <a:avLst/>
          </a:prstGeom>
          <a:noFill/>
          <a:ln w="44450">
            <a:solidFill>
              <a:srgbClr val="0DE9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3950"/>
            <a:ext cx="3214029" cy="4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71600" y="1052736"/>
            <a:ext cx="3888432" cy="1584176"/>
          </a:xfrm>
          <a:prstGeom prst="wedgeRoundRectCallout">
            <a:avLst>
              <a:gd name="adj1" fmla="val -50239"/>
              <a:gd name="adj2" fmla="val 803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MyMaths?</a:t>
            </a:r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4395"/>
            <a:ext cx="2592288" cy="7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V:\Ed-Data\OXED\DEPARTMENTS\Trade Sales &amp; Marketing\Marketing Manager\Miscellaneous\Artwork Files\Logos\OUP\JPG\OUP_Full_SBk_Bot_Black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7164288" y="6165304"/>
            <a:ext cx="1944216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help with homework?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460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will open a lesson which is specifically designed to help them learn and master the skills needed in the homework. 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 include step-by-step examples and lots of opportunities to practise skills without marks being saved. 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2811147"/>
            <a:ext cx="4783088" cy="306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43994"/>
            <a:ext cx="4860032" cy="311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3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help with homework?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46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way maths is taught, and the vocabulary used, has changed over the years. 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MyMaths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lessons can help you to support your child by explaining </a:t>
            </a: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concepts such as partitioning, base 10, exchanging 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 modelling.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294516" cy="328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7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3950"/>
            <a:ext cx="3214029" cy="4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71600" y="1052736"/>
            <a:ext cx="3888432" cy="1584176"/>
          </a:xfrm>
          <a:prstGeom prst="wedgeRoundRectCallout">
            <a:avLst>
              <a:gd name="adj1" fmla="val -50239"/>
              <a:gd name="adj2" fmla="val 803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MyMaths worksheet and how is it different to a homework activity?</a:t>
            </a:r>
            <a:endParaRPr lang="en-GB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4395"/>
            <a:ext cx="2592288" cy="7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V:\Ed-Data\OXED\DEPARTMENTS\Trade Sales &amp; Marketing\Marketing Manager\Miscellaneous\Artwork Files\Logos\OUP\JPG\OUP_Full_SBk_Bot_Black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7164288" y="6165304"/>
            <a:ext cx="1944216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worksheet?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46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other type of activity your child may be set is a worksheet. 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Worksheets are part of our Booster Packs. The Booster Packs are collections of resources with a particular aim, such as brushing up on times tables, or preparing for SATs. 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31" y="2947815"/>
            <a:ext cx="5662809" cy="348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8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worksheet?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32048" y="1124744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Booster worksheet contains 4 pages of questions that allow children to check their knowledge in a particular area.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923928" cy="249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69" y="2203887"/>
            <a:ext cx="3801871" cy="244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6" y="4390128"/>
            <a:ext cx="3809950" cy="245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77" y="4390128"/>
            <a:ext cx="3805911" cy="243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3950"/>
            <a:ext cx="3214029" cy="4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71600" y="1052736"/>
            <a:ext cx="3888432" cy="1584176"/>
          </a:xfrm>
          <a:prstGeom prst="wedgeRoundRectCallout">
            <a:avLst>
              <a:gd name="adj1" fmla="val -50239"/>
              <a:gd name="adj2" fmla="val 803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are the games? </a:t>
            </a:r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4395"/>
            <a:ext cx="2592288" cy="7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V:\Ed-Data\OXED\DEPARTMENTS\Trade Sales &amp; Marketing\Marketing Manager\Miscellaneous\Artwork Files\Logos\OUP\JPG\OUP_Full_SBk_Bot_Black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7164288" y="6165304"/>
            <a:ext cx="1944216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Where are the games?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46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Games tab you can find a variety of maths games that target particular maths skills, for instance mental maths.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4168" y="2989401"/>
            <a:ext cx="305983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Clicking on one of the tiles will show the games in that section.  </a:t>
            </a:r>
          </a:p>
        </p:txBody>
      </p:sp>
      <p:sp>
        <p:nvSpPr>
          <p:cNvPr id="3" name="Down Arrow 2"/>
          <p:cNvSpPr/>
          <p:nvPr/>
        </p:nvSpPr>
        <p:spPr>
          <a:xfrm>
            <a:off x="7323383" y="4082075"/>
            <a:ext cx="419670" cy="504056"/>
          </a:xfrm>
          <a:prstGeom prst="downArrow">
            <a:avLst/>
          </a:prstGeom>
          <a:solidFill>
            <a:srgbClr val="DB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5" y="2011449"/>
            <a:ext cx="5911013" cy="393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t="24445" b="3547"/>
          <a:stretch/>
        </p:blipFill>
        <p:spPr bwMode="auto">
          <a:xfrm>
            <a:off x="5455004" y="4725144"/>
            <a:ext cx="3577320" cy="199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 flipH="1">
            <a:off x="899592" y="2276872"/>
            <a:ext cx="1008112" cy="504056"/>
          </a:xfrm>
          <a:prstGeom prst="ellipse">
            <a:avLst/>
          </a:prstGeom>
          <a:noFill/>
          <a:ln w="76200">
            <a:solidFill>
              <a:srgbClr val="0DE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5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3950"/>
            <a:ext cx="3214029" cy="4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71600" y="1052736"/>
            <a:ext cx="3888432" cy="1584176"/>
          </a:xfrm>
          <a:prstGeom prst="wedgeRoundRectCallout">
            <a:avLst>
              <a:gd name="adj1" fmla="val -50239"/>
              <a:gd name="adj2" fmla="val 803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</a:t>
            </a: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check my child’s MyMaths progress?</a:t>
            </a:r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4395"/>
            <a:ext cx="2592288" cy="7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V:\Ed-Data\OXED\DEPARTMENTS\Trade Sales &amp; Marketing\Marketing Manager\Miscellaneous\Artwork Files\Logos\OUP\JPG\OUP_Full_SBk_Bot_Black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7164288" y="6165304"/>
            <a:ext cx="1944216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 can you check your child’s progress?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46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Results tab of the pupil portal you’ll see a list of the tasks your child has completed, along with their scores.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2"/>
          <a:stretch/>
        </p:blipFill>
        <p:spPr bwMode="auto">
          <a:xfrm>
            <a:off x="365720" y="2403438"/>
            <a:ext cx="5006380" cy="369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79" y="4149080"/>
            <a:ext cx="3833575" cy="25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80112" y="2432410"/>
            <a:ext cx="348654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Clicking on one of the items in the list will give you more details. </a:t>
            </a:r>
          </a:p>
        </p:txBody>
      </p:sp>
      <p:sp>
        <p:nvSpPr>
          <p:cNvPr id="3" name="Down Arrow 2"/>
          <p:cNvSpPr/>
          <p:nvPr/>
        </p:nvSpPr>
        <p:spPr>
          <a:xfrm>
            <a:off x="6948264" y="3578019"/>
            <a:ext cx="419670" cy="504056"/>
          </a:xfrm>
          <a:prstGeom prst="downArrow">
            <a:avLst/>
          </a:prstGeom>
          <a:solidFill>
            <a:srgbClr val="DB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650736" y="4121784"/>
            <a:ext cx="3541399" cy="432048"/>
          </a:xfrm>
          <a:prstGeom prst="roundRect">
            <a:avLst/>
          </a:prstGeom>
          <a:noFill/>
          <a:ln w="76200">
            <a:solidFill>
              <a:srgbClr val="0DE93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 can you check your child’s progress?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46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‘Progress’ section of the Resources tab, you can see how many of the available homework tasks your child has completed, and how they scored. 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707"/>
            <a:ext cx="6436139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3402" y="2636912"/>
            <a:ext cx="936104" cy="648072"/>
          </a:xfrm>
          <a:prstGeom prst="ellipse">
            <a:avLst/>
          </a:prstGeom>
          <a:noFill/>
          <a:ln w="76200">
            <a:solidFill>
              <a:srgbClr val="0DE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flipH="1">
            <a:off x="1467550" y="3018098"/>
            <a:ext cx="648072" cy="324036"/>
          </a:xfrm>
          <a:prstGeom prst="ellipse">
            <a:avLst/>
          </a:prstGeom>
          <a:noFill/>
          <a:ln w="76200">
            <a:solidFill>
              <a:srgbClr val="0DE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0352" y="3916506"/>
            <a:ext cx="13841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click here to see a list of the completed or still-to-do homework activities.</a:t>
            </a:r>
            <a:endParaRPr lang="en-GB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936313" y="4110980"/>
            <a:ext cx="788033" cy="0"/>
          </a:xfrm>
          <a:prstGeom prst="straightConnector1">
            <a:avLst/>
          </a:prstGeom>
          <a:ln w="38100">
            <a:solidFill>
              <a:srgbClr val="0DE93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MyMaths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0000" y="1080000"/>
            <a:ext cx="8172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MyMaths</a:t>
            </a: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website subscription for teaching and learning maths, from Oxford University Press. 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written by experienced maths teachers 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meet the </a:t>
            </a: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demands of the UK 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curricula.</a:t>
            </a:r>
          </a:p>
          <a:p>
            <a:pPr>
              <a:buClr>
                <a:srgbClr val="DB0066"/>
              </a:buClr>
            </a:pP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MyMaths includes: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08" y="3501008"/>
            <a:ext cx="2315972" cy="301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000" y="3429000"/>
            <a:ext cx="6732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hundreds of homework activities</a:t>
            </a:r>
          </a:p>
          <a:p>
            <a:pPr>
              <a:buClr>
                <a:srgbClr val="DB0066"/>
              </a:buClr>
            </a:pP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lesson to match each homework</a:t>
            </a:r>
          </a:p>
          <a:p>
            <a:pPr>
              <a:buClr>
                <a:srgbClr val="DB0066"/>
              </a:buClr>
            </a:pP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revision ‘booster packs’</a:t>
            </a: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record of all your child's scores so you can track their </a:t>
            </a:r>
            <a:r>
              <a:rPr 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</a:t>
            </a: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lots of fun maths 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games</a:t>
            </a: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 can you check your child’s progress?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46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Similarly, in the ‘Boosters’ section of the Resources tab, you can see how many of the available worksheets your child has completed, and how they scored.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56" y="2492896"/>
            <a:ext cx="5214359" cy="417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626255" y="4158605"/>
            <a:ext cx="788033" cy="0"/>
          </a:xfrm>
          <a:prstGeom prst="straightConnector1">
            <a:avLst/>
          </a:prstGeom>
          <a:ln w="38100">
            <a:solidFill>
              <a:srgbClr val="0DE93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24328" y="3916506"/>
            <a:ext cx="13841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click here to see a list of the completed or still-to-do worksheet activities.</a:t>
            </a:r>
            <a:endParaRPr lang="en-GB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3950"/>
            <a:ext cx="3214029" cy="4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777179" y="790555"/>
            <a:ext cx="4277275" cy="2108538"/>
          </a:xfrm>
          <a:prstGeom prst="wedgeRoundRectCallout">
            <a:avLst>
              <a:gd name="adj1" fmla="val -50239"/>
              <a:gd name="adj2" fmla="val 803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has my child been set a task from a different year group? </a:t>
            </a:r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4395"/>
            <a:ext cx="2592288" cy="7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V:\Ed-Data\OXED\DEPARTMENTS\Trade Sales &amp; Marketing\Marketing Manager\Miscellaneous\Artwork Files\Logos\OUP\JPG\OUP_Full_SBk_Bot_Black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7164288" y="6165304"/>
            <a:ext cx="1944216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Why has my child been set another year’s task?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60000" y="1080000"/>
            <a:ext cx="853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help teachers find suitable content, all of our content is tagged with a particular level or year group. 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does not mean it is not suitable for older children. </a:t>
            </a: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example, the 2, 5 and 10 times table worksheets are labelled Year 2, but will be useful for children the whole way through primary school to keep their skills topped up.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89"/>
          <a:stretch/>
        </p:blipFill>
        <p:spPr bwMode="auto">
          <a:xfrm>
            <a:off x="897324" y="3429000"/>
            <a:ext cx="719529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9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3950"/>
            <a:ext cx="3214029" cy="4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71600" y="1052736"/>
            <a:ext cx="3888432" cy="1584176"/>
          </a:xfrm>
          <a:prstGeom prst="wedgeRoundRectCallout">
            <a:avLst>
              <a:gd name="adj1" fmla="val -50239"/>
              <a:gd name="adj2" fmla="val 803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help with technical set up?</a:t>
            </a:r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4395"/>
            <a:ext cx="2592288" cy="7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V:\Ed-Data\OXED\DEPARTMENTS\Trade Sales &amp; Marketing\Marketing Manager\Miscellaneous\Artwork Files\Logos\OUP\JPG\OUP_Full_SBk_Bot_Black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7164288" y="6165304"/>
            <a:ext cx="1944216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 note on Adobe Flash player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60000" y="1254239"/>
            <a:ext cx="65955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internet browsers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stopped supporting Flash by default. This means </a:t>
            </a:r>
            <a:r>
              <a:rPr 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MyMaths content may be blocked by your browser. </a:t>
            </a:r>
            <a:endParaRPr lang="en-US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follow this link to view a step-by-step guide on enabling Flash: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Shape 108" descr="Image result for flash adobe logo"/>
          <p:cNvPicPr preferRelativeResize="0"/>
          <p:nvPr/>
        </p:nvPicPr>
        <p:blipFill rotWithShape="1">
          <a:blip r:embed="rId3">
            <a:alphaModFix/>
          </a:blip>
          <a:srcRect b="4410"/>
          <a:stretch/>
        </p:blipFill>
        <p:spPr>
          <a:xfrm>
            <a:off x="6955596" y="1249737"/>
            <a:ext cx="1864876" cy="17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60000" y="3506232"/>
            <a:ext cx="8244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https://helpx.adobe.com/flash-player.html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note that the MyMaths team are working hard to convert all our content out of Flash as soon as possible, and we update the site all the time!</a:t>
            </a:r>
          </a:p>
        </p:txBody>
      </p:sp>
    </p:spTree>
    <p:extLst>
      <p:ext uri="{BB962C8B-B14F-4D97-AF65-F5344CB8AC3E}">
        <p14:creationId xmlns:p14="http://schemas.microsoft.com/office/powerpoint/2010/main" val="38040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 do you access MyMaths on a tablet?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60000" y="1080000"/>
            <a:ext cx="8460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accessing MyMaths via an iPad or Android tablet, you will need to download the Puffin Academy app for free </a:t>
            </a:r>
            <a:r>
              <a:rPr 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</a:t>
            </a: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Google Play Store or from the Apple App Store.</a:t>
            </a: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follow the below link to view our video tutorial on how to set this up: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www.youtube.com/watch?v=ygAq0oTEwBI</a:t>
            </a: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2280" y="3861462"/>
            <a:ext cx="1728192" cy="2553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7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further support and feedback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0000" y="1080000"/>
            <a:ext cx="867649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additional support and technical information:</a:t>
            </a:r>
          </a:p>
          <a:p>
            <a:pPr>
              <a:buClr>
                <a:srgbClr val="DB0066"/>
              </a:buClr>
            </a:pPr>
            <a:endParaRPr lang="en-GB" sz="11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 the </a:t>
            </a:r>
            <a:r>
              <a:rPr lang="en-GB" sz="20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MyMaths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site:</a:t>
            </a:r>
          </a:p>
          <a:p>
            <a:pPr lvl="1">
              <a:buClr>
                <a:srgbClr val="DB0066"/>
              </a:buClr>
            </a:pPr>
            <a:r>
              <a:rPr lang="en-GB" sz="2000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</a:t>
            </a:r>
            <a:r>
              <a:rPr lang="en-GB" sz="20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://global.oup.com/education/product_support/mymaths/?region=uk</a:t>
            </a:r>
            <a:endParaRPr lang="en-GB" sz="2000" dirty="0" smtClean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Watch walkthrough and instructional 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videos on YouTube:</a:t>
            </a:r>
          </a:p>
          <a:p>
            <a:pPr lvl="1">
              <a:buClr>
                <a:srgbClr val="DB0066"/>
              </a:buClr>
            </a:pP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https://www.youtube.com/watch?v=N-XR7tYIjEA&amp;list=PLW-Dpen99Aj6q7kw926mAwj9lMyuk5Tfu</a:t>
            </a: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344" y="4606096"/>
            <a:ext cx="6414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have any questions or feedback, contact the Customer Services team:</a:t>
            </a:r>
          </a:p>
          <a:p>
            <a:pPr>
              <a:buClr>
                <a:srgbClr val="DB0066"/>
              </a:buClr>
            </a:pPr>
            <a:r>
              <a:rPr lang="en-GB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DB006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Telephone: +44(0) 1536 452970</a:t>
            </a:r>
          </a:p>
          <a:p>
            <a:pPr marL="285750" indent="-285750">
              <a:buClr>
                <a:srgbClr val="DB006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mail@mymaths.co.uk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08" y="3501008"/>
            <a:ext cx="2315972" cy="301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3950"/>
            <a:ext cx="3214029" cy="4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71600" y="1052736"/>
            <a:ext cx="3888432" cy="1584176"/>
          </a:xfrm>
          <a:prstGeom prst="wedgeRoundRectCallout">
            <a:avLst>
              <a:gd name="adj1" fmla="val -50239"/>
              <a:gd name="adj2" fmla="val 803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will my child be asked to do on MyMaths?</a:t>
            </a:r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4395"/>
            <a:ext cx="2592288" cy="7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V:\Ed-Data\OXED\DEPARTMENTS\Trade Sales &amp; Marketing\Marketing Manager\Miscellaneous\Artwork Files\Logos\OUP\JPG\OUP_Full_SBk_Bot_Black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7164288" y="6165304"/>
            <a:ext cx="1944216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your child be asked to do?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60000" y="1080000"/>
            <a:ext cx="846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child’s school may use MyMaths during class time, and for setting your child’s maths homework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activities that your child is likely to work on at home are: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000" y="2564904"/>
            <a:ext cx="673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homework activities</a:t>
            </a:r>
          </a:p>
          <a:p>
            <a:pPr>
              <a:buClr>
                <a:srgbClr val="DB0066"/>
              </a:buClr>
            </a:pPr>
            <a:endParaRPr lang="en-GB" sz="1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DB0066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“worksheets”</a:t>
            </a:r>
          </a:p>
          <a:p>
            <a:pPr>
              <a:buClr>
                <a:srgbClr val="DB0066"/>
              </a:buClr>
            </a:pPr>
            <a:endParaRPr lang="en-GB" sz="1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5"/>
          <a:stretch/>
        </p:blipFill>
        <p:spPr bwMode="auto">
          <a:xfrm>
            <a:off x="6228184" y="4467244"/>
            <a:ext cx="2714625" cy="226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0000" y="3833753"/>
            <a:ext cx="8100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guide will take you through how to access and complete these activities so that you can confidently help your child with their maths homework.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3950"/>
            <a:ext cx="3214029" cy="4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71600" y="1052736"/>
            <a:ext cx="3888432" cy="1584176"/>
          </a:xfrm>
          <a:prstGeom prst="wedgeRoundRectCallout">
            <a:avLst>
              <a:gd name="adj1" fmla="val -50239"/>
              <a:gd name="adj2" fmla="val 803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we access MyMaths at home?</a:t>
            </a:r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4395"/>
            <a:ext cx="2592288" cy="7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V:\Ed-Data\OXED\DEPARTMENTS\Trade Sales &amp; Marketing\Marketing Manager\Miscellaneous\Artwork Files\Logos\OUP\JPG\OUP_Full_SBk_Bot_Black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7164288" y="6165304"/>
            <a:ext cx="1944216" cy="6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you log in to MyMaths?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0000" y="1080000"/>
            <a:ext cx="8460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 to 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www.mymaths.co.uk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which will bring you to the below web page. </a:t>
            </a:r>
          </a:p>
          <a:p>
            <a:pPr>
              <a:buClr>
                <a:srgbClr val="DB0066"/>
              </a:buClr>
            </a:pPr>
            <a:endParaRPr lang="en-GB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where you enter the school’s log in details, provided by your child’s teacher.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89" y="2886810"/>
            <a:ext cx="7324119" cy="371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2080" y="2886810"/>
            <a:ext cx="2880320" cy="457200"/>
          </a:xfrm>
          <a:prstGeom prst="rect">
            <a:avLst/>
          </a:prstGeom>
          <a:noFill/>
          <a:ln w="44450">
            <a:solidFill>
              <a:srgbClr val="0DE9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you log in to MyMaths?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0000" y="1080000"/>
            <a:ext cx="846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entering the school log in details, you will be taken to the MyMaths Library. </a:t>
            </a:r>
          </a:p>
          <a:p>
            <a:pPr>
              <a:buClr>
                <a:srgbClr val="DB0066"/>
              </a:buClr>
            </a:pP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DB0066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access the work that your child’s teacher has set for them, enter your child’s personal log in details in the ‘My portal’ section.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0" y="3501008"/>
            <a:ext cx="782733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6136" y="3933056"/>
            <a:ext cx="2736304" cy="457200"/>
          </a:xfrm>
          <a:prstGeom prst="rect">
            <a:avLst/>
          </a:prstGeom>
          <a:noFill/>
          <a:ln w="44450">
            <a:solidFill>
              <a:srgbClr val="0DE9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you log in to MyMaths?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0000" y="1080000"/>
            <a:ext cx="846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B0066"/>
              </a:buClr>
            </a:pPr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your child's portal, they can </a:t>
            </a:r>
            <a:r>
              <a:rPr 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</a:t>
            </a:r>
            <a:r>
              <a:rPr lang="en-GB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homework that their teacher has set for them.</a:t>
            </a:r>
            <a:endParaRPr lang="en-GB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71" y="2291149"/>
            <a:ext cx="6594897" cy="40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4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4C4380FA9B05489F43970588AFE694" ma:contentTypeVersion="0" ma:contentTypeDescription="Create a new document." ma:contentTypeScope="" ma:versionID="f79b61faac00239b2f4f4417e955b9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B67B2A-435C-412C-8240-67657B2DE78C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4BEEE0-4949-4DE8-8E89-5435BE95B7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74510E-B3D5-41A1-ABDB-0874301C6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1345</Words>
  <Application>Microsoft Office PowerPoint</Application>
  <PresentationFormat>On-screen Show (4:3)</PresentationFormat>
  <Paragraphs>154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What is MyMaths?</vt:lpstr>
      <vt:lpstr>PowerPoint Presentation</vt:lpstr>
      <vt:lpstr>What will your child be asked to do?</vt:lpstr>
      <vt:lpstr>PowerPoint Presentation</vt:lpstr>
      <vt:lpstr>How do you log in to MyMaths?</vt:lpstr>
      <vt:lpstr>How do you log in to MyMaths?</vt:lpstr>
      <vt:lpstr>How do you log in to MyMaths?</vt:lpstr>
      <vt:lpstr>PowerPoint Presentation</vt:lpstr>
      <vt:lpstr>Finding your way around MyMaths homework</vt:lpstr>
      <vt:lpstr>Finding your way around MyMaths homework</vt:lpstr>
      <vt:lpstr>Finding your way around MyMaths homework</vt:lpstr>
      <vt:lpstr>Finding your way around MyMaths homework</vt:lpstr>
      <vt:lpstr>Finding your way around MyMaths homework</vt:lpstr>
      <vt:lpstr>Finding your way around MyMaths homework</vt:lpstr>
      <vt:lpstr>Finding your way around MyMaths homework</vt:lpstr>
      <vt:lpstr>PowerPoint Presentation</vt:lpstr>
      <vt:lpstr>How can you help with homework?</vt:lpstr>
      <vt:lpstr>How can you help with homework?</vt:lpstr>
      <vt:lpstr>How can you help with homework?</vt:lpstr>
      <vt:lpstr>PowerPoint Presentation</vt:lpstr>
      <vt:lpstr>What is a worksheet?</vt:lpstr>
      <vt:lpstr>What is a worksheet?</vt:lpstr>
      <vt:lpstr>PowerPoint Presentation</vt:lpstr>
      <vt:lpstr>Where are the games? </vt:lpstr>
      <vt:lpstr>PowerPoint Presentation</vt:lpstr>
      <vt:lpstr>How can you check your child’s progress?</vt:lpstr>
      <vt:lpstr>How can you check your child’s progress?</vt:lpstr>
      <vt:lpstr>How can you check your child’s progress?</vt:lpstr>
      <vt:lpstr>PowerPoint Presentation</vt:lpstr>
      <vt:lpstr>Why has my child been set another year’s task?</vt:lpstr>
      <vt:lpstr>PowerPoint Presentation</vt:lpstr>
      <vt:lpstr>A note on Adobe Flash player</vt:lpstr>
      <vt:lpstr>How do you access MyMaths on a tablet?</vt:lpstr>
      <vt:lpstr>For further support and feedback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HIGGINS, Kate</dc:creator>
  <cp:lastModifiedBy>Lashwell</cp:lastModifiedBy>
  <cp:revision>273</cp:revision>
  <cp:lastPrinted>2013-11-06T11:05:36Z</cp:lastPrinted>
  <dcterms:created xsi:type="dcterms:W3CDTF">2012-02-26T09:07:24Z</dcterms:created>
  <dcterms:modified xsi:type="dcterms:W3CDTF">2020-09-23T08:54:31Z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0x010100044C4380FA9B05489F43970588AFE694</vt:lpwstr>
  </property>
  <property fmtid="{D5CDD505-2E9C-101B-9397-08002B2CF9AE}" pid="4" name="_AdHocReviewCycleID">
    <vt:i4>-765619289</vt:i4>
  </property>
  <property fmtid="{D5CDD505-2E9C-101B-9397-08002B2CF9AE}" pid="5" name="_EmailSubject">
    <vt:lpwstr>Parent support powerpoint</vt:lpwstr>
  </property>
  <property fmtid="{D5CDD505-2E9C-101B-9397-08002B2CF9AE}" pid="6" name="_AuthorEmail">
    <vt:lpwstr>paul.repper@oup.com</vt:lpwstr>
  </property>
  <property fmtid="{D5CDD505-2E9C-101B-9397-08002B2CF9AE}" pid="7" name="_AuthorEmailDisplayName">
    <vt:lpwstr>REPPER, Paul</vt:lpwstr>
  </property>
  <property fmtid="{D5CDD505-2E9C-101B-9397-08002B2CF9AE}" pid="8" name="_PreviousAdHocReviewCycleID">
    <vt:i4>1338542952</vt:i4>
  </property>
</Properties>
</file>